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59" r:id="rId3"/>
    <p:sldId id="277" r:id="rId4"/>
    <p:sldId id="388" r:id="rId5"/>
    <p:sldId id="389" r:id="rId6"/>
    <p:sldId id="390" r:id="rId7"/>
    <p:sldId id="391"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8" r:id="rId24"/>
    <p:sldId id="409" r:id="rId25"/>
    <p:sldId id="410" r:id="rId26"/>
    <p:sldId id="411" r:id="rId27"/>
    <p:sldId id="412" r:id="rId28"/>
    <p:sldId id="413" r:id="rId29"/>
    <p:sldId id="414" r:id="rId30"/>
    <p:sldId id="415" r:id="rId31"/>
    <p:sldId id="416" r:id="rId32"/>
    <p:sldId id="417" r:id="rId33"/>
    <p:sldId id="418" r:id="rId34"/>
    <p:sldId id="419" r:id="rId35"/>
    <p:sldId id="420" r:id="rId36"/>
    <p:sldId id="421" r:id="rId37"/>
    <p:sldId id="422" r:id="rId38"/>
    <p:sldId id="423"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p:restoredTop sz="94708"/>
  </p:normalViewPr>
  <p:slideViewPr>
    <p:cSldViewPr snapToGrid="0" snapToObjects="1">
      <p:cViewPr varScale="1">
        <p:scale>
          <a:sx n="88" d="100"/>
          <a:sy n="88" d="100"/>
        </p:scale>
        <p:origin x="166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E75E8-16C8-F744-82A9-538729ECDA63}" type="datetimeFigureOut">
              <a:rPr lang="en-US" smtClean="0"/>
              <a:t>1/23/19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F523A2-7DDE-414B-86CF-218FC1AD6C32}" type="slidenum">
              <a:rPr lang="en-US" smtClean="0"/>
              <a:t>‹#›</a:t>
            </a:fld>
            <a:endParaRPr lang="en-US"/>
          </a:p>
        </p:txBody>
      </p:sp>
    </p:spTree>
    <p:extLst>
      <p:ext uri="{BB962C8B-B14F-4D97-AF65-F5344CB8AC3E}">
        <p14:creationId xmlns:p14="http://schemas.microsoft.com/office/powerpoint/2010/main" val="338321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EAA016AE-C3EC-6742-82F5-9249908D3249}" type="slidenum">
              <a:rPr lang="en-US" sz="1200"/>
              <a:pPr/>
              <a:t>25</a:t>
            </a:fld>
            <a:endParaRPr lang="en-US" sz="1200"/>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6323"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atin typeface="Calibri" charset="0"/>
                <a:ea typeface="MS PGothic" charset="0"/>
              </a:rPr>
              <a:t>Figure 12-4 </a:t>
            </a:r>
            <a:r>
              <a:rPr lang="en-US">
                <a:latin typeface="Calibri" charset="0"/>
                <a:ea typeface="MS PGothic" charset="0"/>
              </a:rPr>
              <a:t>Depictions of the transformations leading to the supercoiling of circular DNA. L equals the linking number.</a:t>
            </a:r>
          </a:p>
          <a:p>
            <a:endParaRPr lang="en-GB">
              <a:latin typeface="Calibri" charset="0"/>
              <a:ea typeface="MS PGothic" charset="0"/>
            </a:endParaRPr>
          </a:p>
        </p:txBody>
      </p:sp>
    </p:spTree>
    <p:extLst>
      <p:ext uri="{BB962C8B-B14F-4D97-AF65-F5344CB8AC3E}">
        <p14:creationId xmlns:p14="http://schemas.microsoft.com/office/powerpoint/2010/main" val="1685106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6052D542-B974-0946-996D-63FC527B1433}" type="slidenum">
              <a:rPr lang="en-US" sz="1200"/>
              <a:pPr/>
              <a:t>27</a:t>
            </a:fld>
            <a:endParaRPr lang="en-US" sz="1200"/>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6867"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atin typeface="Calibri" charset="0"/>
                <a:ea typeface="MS PGothic" charset="0"/>
              </a:rPr>
              <a:t>Figure 12-4 </a:t>
            </a:r>
            <a:r>
              <a:rPr lang="en-US">
                <a:latin typeface="Calibri" charset="0"/>
                <a:ea typeface="MS PGothic" charset="0"/>
              </a:rPr>
              <a:t>Depictions of the transformations leading to the supercoiling of circular DNA. L equals the linking number.</a:t>
            </a:r>
          </a:p>
          <a:p>
            <a:endParaRPr lang="en-GB">
              <a:latin typeface="Calibri" charset="0"/>
              <a:ea typeface="MS PGothic" charset="0"/>
            </a:endParaRPr>
          </a:p>
        </p:txBody>
      </p:sp>
    </p:spTree>
    <p:extLst>
      <p:ext uri="{BB962C8B-B14F-4D97-AF65-F5344CB8AC3E}">
        <p14:creationId xmlns:p14="http://schemas.microsoft.com/office/powerpoint/2010/main" val="35438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8BD10F-DA95-E04B-97F0-FA7FDA233CAF}"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0E31-20F5-5749-AAC6-FE10980BF84B}" type="slidenum">
              <a:rPr lang="en-US" smtClean="0"/>
              <a:t>‹#›</a:t>
            </a:fld>
            <a:endParaRPr lang="en-US"/>
          </a:p>
        </p:txBody>
      </p:sp>
    </p:spTree>
    <p:extLst>
      <p:ext uri="{BB962C8B-B14F-4D97-AF65-F5344CB8AC3E}">
        <p14:creationId xmlns:p14="http://schemas.microsoft.com/office/powerpoint/2010/main" val="420186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8BD10F-DA95-E04B-97F0-FA7FDA233CAF}"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0E31-20F5-5749-AAC6-FE10980BF84B}" type="slidenum">
              <a:rPr lang="en-US" smtClean="0"/>
              <a:t>‹#›</a:t>
            </a:fld>
            <a:endParaRPr lang="en-US"/>
          </a:p>
        </p:txBody>
      </p:sp>
    </p:spTree>
    <p:extLst>
      <p:ext uri="{BB962C8B-B14F-4D97-AF65-F5344CB8AC3E}">
        <p14:creationId xmlns:p14="http://schemas.microsoft.com/office/powerpoint/2010/main" val="1691393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8BD10F-DA95-E04B-97F0-FA7FDA233CAF}"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0E31-20F5-5749-AAC6-FE10980BF84B}" type="slidenum">
              <a:rPr lang="en-US" smtClean="0"/>
              <a:t>‹#›</a:t>
            </a:fld>
            <a:endParaRPr lang="en-US"/>
          </a:p>
        </p:txBody>
      </p:sp>
    </p:spTree>
    <p:extLst>
      <p:ext uri="{BB962C8B-B14F-4D97-AF65-F5344CB8AC3E}">
        <p14:creationId xmlns:p14="http://schemas.microsoft.com/office/powerpoint/2010/main" val="55200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8BD10F-DA95-E04B-97F0-FA7FDA233CAF}"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0E31-20F5-5749-AAC6-FE10980BF84B}" type="slidenum">
              <a:rPr lang="en-US" smtClean="0"/>
              <a:t>‹#›</a:t>
            </a:fld>
            <a:endParaRPr lang="en-US"/>
          </a:p>
        </p:txBody>
      </p:sp>
    </p:spTree>
    <p:extLst>
      <p:ext uri="{BB962C8B-B14F-4D97-AF65-F5344CB8AC3E}">
        <p14:creationId xmlns:p14="http://schemas.microsoft.com/office/powerpoint/2010/main" val="311635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8BD10F-DA95-E04B-97F0-FA7FDA233CAF}"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0E31-20F5-5749-AAC6-FE10980BF84B}" type="slidenum">
              <a:rPr lang="en-US" smtClean="0"/>
              <a:t>‹#›</a:t>
            </a:fld>
            <a:endParaRPr lang="en-US"/>
          </a:p>
        </p:txBody>
      </p:sp>
    </p:spTree>
    <p:extLst>
      <p:ext uri="{BB962C8B-B14F-4D97-AF65-F5344CB8AC3E}">
        <p14:creationId xmlns:p14="http://schemas.microsoft.com/office/powerpoint/2010/main" val="1381735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8BD10F-DA95-E04B-97F0-FA7FDA233CAF}" type="datetimeFigureOut">
              <a:rPr lang="en-US" smtClean="0"/>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0E31-20F5-5749-AAC6-FE10980BF84B}" type="slidenum">
              <a:rPr lang="en-US" smtClean="0"/>
              <a:t>‹#›</a:t>
            </a:fld>
            <a:endParaRPr lang="en-US"/>
          </a:p>
        </p:txBody>
      </p:sp>
    </p:spTree>
    <p:extLst>
      <p:ext uri="{BB962C8B-B14F-4D97-AF65-F5344CB8AC3E}">
        <p14:creationId xmlns:p14="http://schemas.microsoft.com/office/powerpoint/2010/main" val="252097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8BD10F-DA95-E04B-97F0-FA7FDA233CAF}" type="datetimeFigureOut">
              <a:rPr lang="en-US" smtClean="0"/>
              <a:t>1/23/19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40E31-20F5-5749-AAC6-FE10980BF84B}" type="slidenum">
              <a:rPr lang="en-US" smtClean="0"/>
              <a:t>‹#›</a:t>
            </a:fld>
            <a:endParaRPr lang="en-US"/>
          </a:p>
        </p:txBody>
      </p:sp>
    </p:spTree>
    <p:extLst>
      <p:ext uri="{BB962C8B-B14F-4D97-AF65-F5344CB8AC3E}">
        <p14:creationId xmlns:p14="http://schemas.microsoft.com/office/powerpoint/2010/main" val="475606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8BD10F-DA95-E04B-97F0-FA7FDA233CAF}" type="datetimeFigureOut">
              <a:rPr lang="en-US" smtClean="0"/>
              <a:t>1/23/19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40E31-20F5-5749-AAC6-FE10980BF84B}" type="slidenum">
              <a:rPr lang="en-US" smtClean="0"/>
              <a:t>‹#›</a:t>
            </a:fld>
            <a:endParaRPr lang="en-US"/>
          </a:p>
        </p:txBody>
      </p:sp>
    </p:spTree>
    <p:extLst>
      <p:ext uri="{BB962C8B-B14F-4D97-AF65-F5344CB8AC3E}">
        <p14:creationId xmlns:p14="http://schemas.microsoft.com/office/powerpoint/2010/main" val="281798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BD10F-DA95-E04B-97F0-FA7FDA233CAF}" type="datetimeFigureOut">
              <a:rPr lang="en-US" smtClean="0"/>
              <a:t>1/23/19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40E31-20F5-5749-AAC6-FE10980BF84B}" type="slidenum">
              <a:rPr lang="en-US" smtClean="0"/>
              <a:t>‹#›</a:t>
            </a:fld>
            <a:endParaRPr lang="en-US"/>
          </a:p>
        </p:txBody>
      </p:sp>
    </p:spTree>
    <p:extLst>
      <p:ext uri="{BB962C8B-B14F-4D97-AF65-F5344CB8AC3E}">
        <p14:creationId xmlns:p14="http://schemas.microsoft.com/office/powerpoint/2010/main" val="185205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8BD10F-DA95-E04B-97F0-FA7FDA233CAF}" type="datetimeFigureOut">
              <a:rPr lang="en-US" smtClean="0"/>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0E31-20F5-5749-AAC6-FE10980BF84B}" type="slidenum">
              <a:rPr lang="en-US" smtClean="0"/>
              <a:t>‹#›</a:t>
            </a:fld>
            <a:endParaRPr lang="en-US"/>
          </a:p>
        </p:txBody>
      </p:sp>
    </p:spTree>
    <p:extLst>
      <p:ext uri="{BB962C8B-B14F-4D97-AF65-F5344CB8AC3E}">
        <p14:creationId xmlns:p14="http://schemas.microsoft.com/office/powerpoint/2010/main" val="274600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8BD10F-DA95-E04B-97F0-FA7FDA233CAF}" type="datetimeFigureOut">
              <a:rPr lang="en-US" smtClean="0"/>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0E31-20F5-5749-AAC6-FE10980BF84B}" type="slidenum">
              <a:rPr lang="en-US" smtClean="0"/>
              <a:t>‹#›</a:t>
            </a:fld>
            <a:endParaRPr lang="en-US"/>
          </a:p>
        </p:txBody>
      </p:sp>
    </p:spTree>
    <p:extLst>
      <p:ext uri="{BB962C8B-B14F-4D97-AF65-F5344CB8AC3E}">
        <p14:creationId xmlns:p14="http://schemas.microsoft.com/office/powerpoint/2010/main" val="2499916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BD10F-DA95-E04B-97F0-FA7FDA233CAF}" type="datetimeFigureOut">
              <a:rPr lang="en-US" smtClean="0"/>
              <a:t>1/23/19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40E31-20F5-5749-AAC6-FE10980BF84B}" type="slidenum">
              <a:rPr lang="en-US" smtClean="0"/>
              <a:t>‹#›</a:t>
            </a:fld>
            <a:endParaRPr lang="en-US"/>
          </a:p>
        </p:txBody>
      </p:sp>
    </p:spTree>
    <p:extLst>
      <p:ext uri="{BB962C8B-B14F-4D97-AF65-F5344CB8AC3E}">
        <p14:creationId xmlns:p14="http://schemas.microsoft.com/office/powerpoint/2010/main" val="2811210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Molecular Biology</a:t>
            </a:r>
            <a:br>
              <a:rPr lang="en-US" dirty="0"/>
            </a:br>
            <a:r>
              <a:rPr lang="en-US" dirty="0" err="1"/>
              <a:t>Biol</a:t>
            </a:r>
            <a:r>
              <a:rPr lang="en-US" dirty="0"/>
              <a:t> 480</a:t>
            </a:r>
          </a:p>
        </p:txBody>
      </p:sp>
      <p:sp>
        <p:nvSpPr>
          <p:cNvPr id="3" name="Subtitle 2"/>
          <p:cNvSpPr>
            <a:spLocks noGrp="1"/>
          </p:cNvSpPr>
          <p:nvPr>
            <p:ph type="subTitle" idx="1"/>
          </p:nvPr>
        </p:nvSpPr>
        <p:spPr/>
        <p:txBody>
          <a:bodyPr/>
          <a:lstStyle/>
          <a:p>
            <a:r>
              <a:rPr lang="en-US" dirty="0"/>
              <a:t>Lecture 7</a:t>
            </a:r>
            <a:br>
              <a:rPr lang="en-US" dirty="0"/>
            </a:br>
            <a:r>
              <a:rPr lang="en-US" dirty="0"/>
              <a:t>January 23, 2019</a:t>
            </a:r>
          </a:p>
        </p:txBody>
      </p:sp>
      <p:pic>
        <p:nvPicPr>
          <p:cNvPr id="4" name="Picture 3"/>
          <p:cNvPicPr>
            <a:picLocks noChangeAspect="1"/>
          </p:cNvPicPr>
          <p:nvPr/>
        </p:nvPicPr>
        <p:blipFill>
          <a:blip r:embed="rId2"/>
          <a:stretch>
            <a:fillRect/>
          </a:stretch>
        </p:blipFill>
        <p:spPr>
          <a:xfrm>
            <a:off x="2915497" y="940255"/>
            <a:ext cx="3439205" cy="919098"/>
          </a:xfrm>
          <a:prstGeom prst="rect">
            <a:avLst/>
          </a:prstGeom>
        </p:spPr>
      </p:pic>
    </p:spTree>
    <p:extLst>
      <p:ext uri="{BB962C8B-B14F-4D97-AF65-F5344CB8AC3E}">
        <p14:creationId xmlns:p14="http://schemas.microsoft.com/office/powerpoint/2010/main" val="3900563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endParaRPr lang="en-US">
              <a:latin typeface="Calibri" charset="0"/>
              <a:ea typeface="MS PGothic" charset="0"/>
            </a:endParaRPr>
          </a:p>
        </p:txBody>
      </p:sp>
      <p:sp>
        <p:nvSpPr>
          <p:cNvPr id="41986" name="Content Placeholder 2"/>
          <p:cNvSpPr>
            <a:spLocks noGrp="1"/>
          </p:cNvSpPr>
          <p:nvPr>
            <p:ph idx="1"/>
          </p:nvPr>
        </p:nvSpPr>
        <p:spPr/>
        <p:txBody>
          <a:bodyPr>
            <a:normAutofit lnSpcReduction="10000"/>
          </a:bodyPr>
          <a:lstStyle/>
          <a:p>
            <a:r>
              <a:rPr lang="en-US" dirty="0">
                <a:latin typeface="Calibri" charset="0"/>
                <a:ea typeface="MS PGothic" charset="0"/>
              </a:rPr>
              <a:t>In the years just before I was in graduate school, plasmid purification would have involved separation by centrifugation in centrifuges bigger than a washing machine, fairly nasty chemicals, and several days of work.</a:t>
            </a:r>
          </a:p>
          <a:p>
            <a:endParaRPr lang="en-US" dirty="0">
              <a:latin typeface="Calibri" charset="0"/>
              <a:ea typeface="MS PGothic" charset="0"/>
            </a:endParaRPr>
          </a:p>
          <a:p>
            <a:r>
              <a:rPr lang="en-US" dirty="0">
                <a:latin typeface="Calibri" charset="0"/>
                <a:ea typeface="MS PGothic" charset="0"/>
              </a:rPr>
              <a:t>You did the same this morning—without nasty chemicals, in a couple of hours. </a:t>
            </a:r>
            <a:r>
              <a:rPr lang="en-US" dirty="0">
                <a:latin typeface="Calibri" charset="0"/>
                <a:ea typeface="MS PGothic" charset="0"/>
                <a:sym typeface="Wingdings" pitchFamily="2" charset="2"/>
              </a:rPr>
              <a:t></a:t>
            </a:r>
            <a:endParaRPr lang="en-US" dirty="0">
              <a:latin typeface="Calibri" charset="0"/>
              <a:ea typeface="MS PGothic" charset="0"/>
            </a:endParaRPr>
          </a:p>
        </p:txBody>
      </p:sp>
    </p:spTree>
    <p:extLst>
      <p:ext uri="{BB962C8B-B14F-4D97-AF65-F5344CB8AC3E}">
        <p14:creationId xmlns:p14="http://schemas.microsoft.com/office/powerpoint/2010/main" val="304238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latin typeface="Calibri" charset="0"/>
                <a:ea typeface="MS PGothic" charset="0"/>
              </a:rPr>
              <a:t>Electrophoresis of Nucleic acids</a:t>
            </a:r>
          </a:p>
        </p:txBody>
      </p:sp>
      <p:sp>
        <p:nvSpPr>
          <p:cNvPr id="43010" name="Content Placeholder 2"/>
          <p:cNvSpPr>
            <a:spLocks noGrp="1"/>
          </p:cNvSpPr>
          <p:nvPr>
            <p:ph idx="1"/>
          </p:nvPr>
        </p:nvSpPr>
        <p:spPr/>
        <p:txBody>
          <a:bodyPr>
            <a:normAutofit lnSpcReduction="10000"/>
          </a:bodyPr>
          <a:lstStyle/>
          <a:p>
            <a:r>
              <a:rPr lang="en-US">
                <a:latin typeface="Calibri" charset="0"/>
                <a:ea typeface="MS PGothic" charset="0"/>
              </a:rPr>
              <a:t> Figure 10-20</a:t>
            </a:r>
          </a:p>
          <a:p>
            <a:pPr lvl="1"/>
            <a:r>
              <a:rPr lang="en-US">
                <a:latin typeface="Calibri" charset="0"/>
                <a:ea typeface="MS PGothic" charset="0"/>
              </a:rPr>
              <a:t>More modern/common way of separating nucleic acids—usually fragments of a DNA.</a:t>
            </a:r>
          </a:p>
          <a:p>
            <a:pPr lvl="1"/>
            <a:endParaRPr lang="en-US">
              <a:latin typeface="Calibri" charset="0"/>
              <a:ea typeface="MS PGothic" charset="0"/>
            </a:endParaRPr>
          </a:p>
          <a:p>
            <a:pPr lvl="1"/>
            <a:r>
              <a:rPr lang="en-US">
                <a:latin typeface="Calibri" charset="0"/>
                <a:ea typeface="MS PGothic" charset="0"/>
              </a:rPr>
              <a:t>Migration through a porous matrix via electrical attraction</a:t>
            </a:r>
          </a:p>
          <a:p>
            <a:pPr lvl="2"/>
            <a:r>
              <a:rPr lang="en-US">
                <a:latin typeface="Calibri" charset="0"/>
                <a:ea typeface="MS PGothic" charset="0"/>
              </a:rPr>
              <a:t>Size and charge dependent</a:t>
            </a:r>
          </a:p>
          <a:p>
            <a:pPr lvl="2"/>
            <a:r>
              <a:rPr lang="en-US">
                <a:latin typeface="Calibri" charset="0"/>
                <a:ea typeface="MS PGothic" charset="0"/>
              </a:rPr>
              <a:t>DNA migrates toward a positive pole in an electrical field.  Migration is inversely proportional to the length of the DNA molecule.</a:t>
            </a:r>
          </a:p>
        </p:txBody>
      </p:sp>
    </p:spTree>
    <p:extLst>
      <p:ext uri="{BB962C8B-B14F-4D97-AF65-F5344CB8AC3E}">
        <p14:creationId xmlns:p14="http://schemas.microsoft.com/office/powerpoint/2010/main" val="1753397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90675" y="979488"/>
            <a:ext cx="5702300" cy="5216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4034" name="TextBox 2"/>
          <p:cNvSpPr txBox="1">
            <a:spLocks noChangeArrowheads="1"/>
          </p:cNvSpPr>
          <p:nvPr/>
        </p:nvSpPr>
        <p:spPr bwMode="auto">
          <a:xfrm>
            <a:off x="2776538" y="239713"/>
            <a:ext cx="3673475"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a:t>Agarose Gel electrophoresis</a:t>
            </a:r>
          </a:p>
        </p:txBody>
      </p:sp>
    </p:spTree>
    <p:extLst>
      <p:ext uri="{BB962C8B-B14F-4D97-AF65-F5344CB8AC3E}">
        <p14:creationId xmlns:p14="http://schemas.microsoft.com/office/powerpoint/2010/main" val="827459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atin typeface="Calibri" charset="0"/>
                <a:ea typeface="MS PGothic" charset="0"/>
              </a:rPr>
              <a:t>Range of applications</a:t>
            </a:r>
          </a:p>
        </p:txBody>
      </p:sp>
      <p:sp>
        <p:nvSpPr>
          <p:cNvPr id="3" name="Content Placeholder 2"/>
          <p:cNvSpPr>
            <a:spLocks noGrp="1"/>
          </p:cNvSpPr>
          <p:nvPr>
            <p:ph idx="1"/>
          </p:nvPr>
        </p:nvSpPr>
        <p:spPr>
          <a:xfrm>
            <a:off x="457200" y="1417638"/>
            <a:ext cx="8404225" cy="5257800"/>
          </a:xfrm>
        </p:spPr>
        <p:txBody>
          <a:bodyPr>
            <a:normAutofit lnSpcReduction="10000"/>
          </a:bodyPr>
          <a:lstStyle/>
          <a:p>
            <a:pPr>
              <a:defRPr/>
            </a:pPr>
            <a:r>
              <a:rPr lang="en-US" dirty="0"/>
              <a:t>Depending on the application, different gels are used which have different pore sizes.</a:t>
            </a:r>
          </a:p>
          <a:p>
            <a:pPr marL="0" indent="0">
              <a:buFont typeface="Arial" charset="0"/>
              <a:buNone/>
              <a:defRPr/>
            </a:pPr>
            <a:endParaRPr lang="en-US" dirty="0"/>
          </a:p>
          <a:p>
            <a:pPr lvl="1">
              <a:defRPr/>
            </a:pPr>
            <a:r>
              <a:rPr lang="en-US" dirty="0"/>
              <a:t>Electrophoresis can be used to separate whole chromosomes (a technique called pulsed gel field electrophoresis)</a:t>
            </a:r>
          </a:p>
          <a:p>
            <a:pPr lvl="1">
              <a:defRPr/>
            </a:pPr>
            <a:r>
              <a:rPr lang="en-US" dirty="0"/>
              <a:t>Electrophoresis can resolve/separate DNA fragments of 100s-1000s of bases in size.</a:t>
            </a:r>
          </a:p>
          <a:p>
            <a:pPr lvl="1">
              <a:defRPr/>
            </a:pPr>
            <a:r>
              <a:rPr lang="en-US" dirty="0"/>
              <a:t>Electrophoresis can even separate DNA that differs  by only in a single nucleotide (100 vs. 101 nucleotides in length) </a:t>
            </a:r>
          </a:p>
        </p:txBody>
      </p:sp>
    </p:spTree>
    <p:extLst>
      <p:ext uri="{BB962C8B-B14F-4D97-AF65-F5344CB8AC3E}">
        <p14:creationId xmlns:p14="http://schemas.microsoft.com/office/powerpoint/2010/main" val="4235600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normAutofit fontScale="90000"/>
          </a:bodyPr>
          <a:lstStyle/>
          <a:p>
            <a:r>
              <a:rPr lang="en-US" dirty="0">
                <a:latin typeface="Calibri" charset="0"/>
                <a:ea typeface="MS PGothic" charset="0"/>
              </a:rPr>
              <a:t>Standard electrophoresis—agarose gel</a:t>
            </a:r>
          </a:p>
        </p:txBody>
      </p:sp>
      <p:pic>
        <p:nvPicPr>
          <p:cNvPr id="46082"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l="-96460" r="-96460"/>
          <a:stretch>
            <a:fillRect/>
          </a:stretch>
        </p:blipFill>
        <p:spPr>
          <a:xfrm>
            <a:off x="425450" y="1581150"/>
            <a:ext cx="8950325" cy="4922838"/>
          </a:xfrm>
        </p:spPr>
      </p:pic>
    </p:spTree>
    <p:extLst>
      <p:ext uri="{BB962C8B-B14F-4D97-AF65-F5344CB8AC3E}">
        <p14:creationId xmlns:p14="http://schemas.microsoft.com/office/powerpoint/2010/main" val="3474277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endParaRPr lang="en-US">
              <a:latin typeface="Calibri" charset="0"/>
              <a:ea typeface="MS PGothic" charset="0"/>
            </a:endParaRPr>
          </a:p>
        </p:txBody>
      </p:sp>
      <p:pic>
        <p:nvPicPr>
          <p:cNvPr id="47106"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t="4454" b="6331"/>
          <a:stretch>
            <a:fillRect/>
          </a:stretch>
        </p:blipFill>
        <p:spPr>
          <a:xfrm>
            <a:off x="457200" y="739775"/>
            <a:ext cx="8229600" cy="6118225"/>
          </a:xfrm>
        </p:spPr>
      </p:pic>
    </p:spTree>
    <p:extLst>
      <p:ext uri="{BB962C8B-B14F-4D97-AF65-F5344CB8AC3E}">
        <p14:creationId xmlns:p14="http://schemas.microsoft.com/office/powerpoint/2010/main" val="4024497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endParaRPr lang="en-US">
              <a:latin typeface="Calibri" charset="0"/>
              <a:ea typeface="MS PGothic" charset="0"/>
            </a:endParaRPr>
          </a:p>
        </p:txBody>
      </p:sp>
      <p:sp>
        <p:nvSpPr>
          <p:cNvPr id="48130" name="Content Placeholder 2"/>
          <p:cNvSpPr>
            <a:spLocks noGrp="1"/>
          </p:cNvSpPr>
          <p:nvPr>
            <p:ph idx="1"/>
          </p:nvPr>
        </p:nvSpPr>
        <p:spPr/>
        <p:txBody>
          <a:bodyPr/>
          <a:lstStyle/>
          <a:p>
            <a:r>
              <a:rPr lang="en-US">
                <a:latin typeface="Calibri" charset="0"/>
                <a:ea typeface="MS PGothic" charset="0"/>
              </a:rPr>
              <a:t>Electrophoresis is the basic technique behind sequencing of genomes.</a:t>
            </a:r>
          </a:p>
        </p:txBody>
      </p:sp>
      <p:pic>
        <p:nvPicPr>
          <p:cNvPr id="4813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1863" y="2692400"/>
            <a:ext cx="3983037" cy="3965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8132"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24513" y="2968625"/>
            <a:ext cx="2568575" cy="3663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1778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3B27-1F3A-E647-9574-72A8BA96BB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A63B66-AA69-6949-B102-061834D7EC17}"/>
              </a:ext>
            </a:extLst>
          </p:cNvPr>
          <p:cNvSpPr>
            <a:spLocks noGrp="1"/>
          </p:cNvSpPr>
          <p:nvPr>
            <p:ph idx="1"/>
          </p:nvPr>
        </p:nvSpPr>
        <p:spPr/>
        <p:txBody>
          <a:bodyPr/>
          <a:lstStyle/>
          <a:p>
            <a:r>
              <a:rPr lang="en-US" dirty="0"/>
              <a:t>The gel used in sequencing, resolves single nucleotides!  Each fragment is only 1 nucleotide longer than the previous one.</a:t>
            </a:r>
          </a:p>
          <a:p>
            <a:endParaRPr lang="en-US" dirty="0"/>
          </a:p>
          <a:p>
            <a:r>
              <a:rPr lang="en-US" dirty="0"/>
              <a:t>We will learn more about the technology soon.</a:t>
            </a:r>
          </a:p>
        </p:txBody>
      </p:sp>
    </p:spTree>
    <p:extLst>
      <p:ext uri="{BB962C8B-B14F-4D97-AF65-F5344CB8AC3E}">
        <p14:creationId xmlns:p14="http://schemas.microsoft.com/office/powerpoint/2010/main" val="123578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normAutofit fontScale="90000"/>
          </a:bodyPr>
          <a:lstStyle/>
          <a:p>
            <a:r>
              <a:rPr lang="en-US">
                <a:latin typeface="Calibri" charset="0"/>
                <a:ea typeface="MS PGothic" charset="0"/>
              </a:rPr>
              <a:t>Let’s continue to look at DNA—What is its nature </a:t>
            </a:r>
            <a:r>
              <a:rPr lang="en-US" u="sng">
                <a:latin typeface="Calibri" charset="0"/>
                <a:ea typeface="MS PGothic" charset="0"/>
              </a:rPr>
              <a:t>in cells</a:t>
            </a:r>
            <a:r>
              <a:rPr lang="en-US">
                <a:latin typeface="Calibri" charset="0"/>
                <a:ea typeface="MS PGothic" charset="0"/>
              </a:rPr>
              <a:t>?</a:t>
            </a:r>
          </a:p>
        </p:txBody>
      </p:sp>
      <p:sp>
        <p:nvSpPr>
          <p:cNvPr id="49154" name="Content Placeholder 2"/>
          <p:cNvSpPr>
            <a:spLocks noGrp="1"/>
          </p:cNvSpPr>
          <p:nvPr>
            <p:ph idx="1"/>
          </p:nvPr>
        </p:nvSpPr>
        <p:spPr>
          <a:xfrm>
            <a:off x="457200" y="1616075"/>
            <a:ext cx="8229600" cy="4525963"/>
          </a:xfrm>
        </p:spPr>
        <p:txBody>
          <a:bodyPr>
            <a:normAutofit lnSpcReduction="10000"/>
          </a:bodyPr>
          <a:lstStyle/>
          <a:p>
            <a:r>
              <a:rPr lang="en-US" dirty="0">
                <a:latin typeface="Calibri" charset="0"/>
                <a:ea typeface="MS PGothic" charset="0"/>
              </a:rPr>
              <a:t>Topics in chapter 12/supplemental material</a:t>
            </a:r>
          </a:p>
          <a:p>
            <a:endParaRPr lang="en-US" dirty="0">
              <a:latin typeface="Calibri" charset="0"/>
              <a:ea typeface="MS PGothic" charset="0"/>
            </a:endParaRPr>
          </a:p>
          <a:p>
            <a:pPr>
              <a:buFont typeface="Arial" charset="0"/>
              <a:buNone/>
            </a:pPr>
            <a:r>
              <a:rPr lang="en-US" dirty="0">
                <a:latin typeface="Calibri" charset="0"/>
                <a:ea typeface="MS PGothic" charset="0"/>
              </a:rPr>
              <a:t>Chemists think of DNA as a…chemical!  The plasmid DNA you purified in lab would behave in a predictable manner, based on the atoms that make it up.</a:t>
            </a:r>
          </a:p>
          <a:p>
            <a:pPr>
              <a:buFont typeface="Arial" charset="0"/>
              <a:buNone/>
            </a:pPr>
            <a:r>
              <a:rPr lang="en-US" dirty="0">
                <a:latin typeface="Calibri" charset="0"/>
                <a:ea typeface="MS PGothic" charset="0"/>
              </a:rPr>
              <a:t>	e.g. It exhibits a negative charge; one can separate it using electrophoresis.</a:t>
            </a:r>
          </a:p>
          <a:p>
            <a:pPr>
              <a:buFont typeface="Arial" charset="0"/>
              <a:buNone/>
            </a:pPr>
            <a:r>
              <a:rPr lang="en-US" dirty="0">
                <a:latin typeface="Calibri" charset="0"/>
                <a:ea typeface="MS PGothic" charset="0"/>
              </a:rPr>
              <a:t>	</a:t>
            </a:r>
          </a:p>
        </p:txBody>
      </p:sp>
    </p:spTree>
    <p:extLst>
      <p:ext uri="{BB962C8B-B14F-4D97-AF65-F5344CB8AC3E}">
        <p14:creationId xmlns:p14="http://schemas.microsoft.com/office/powerpoint/2010/main" val="2926859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endParaRPr lang="en-US">
              <a:latin typeface="Calibri" charset="0"/>
              <a:ea typeface="MS PGothic" charset="0"/>
            </a:endParaRPr>
          </a:p>
        </p:txBody>
      </p:sp>
      <p:sp>
        <p:nvSpPr>
          <p:cNvPr id="50178" name="Content Placeholder 2"/>
          <p:cNvSpPr>
            <a:spLocks noGrp="1"/>
          </p:cNvSpPr>
          <p:nvPr>
            <p:ph idx="1"/>
          </p:nvPr>
        </p:nvSpPr>
        <p:spPr/>
        <p:txBody>
          <a:bodyPr/>
          <a:lstStyle/>
          <a:p>
            <a:r>
              <a:rPr lang="en-US">
                <a:latin typeface="Calibri" charset="0"/>
                <a:ea typeface="MS PGothic" charset="0"/>
              </a:rPr>
              <a:t>Biologists would refer to this as “naked” DNA.</a:t>
            </a:r>
          </a:p>
          <a:p>
            <a:endParaRPr lang="en-US">
              <a:latin typeface="Calibri" charset="0"/>
              <a:ea typeface="MS PGothic" charset="0"/>
            </a:endParaRPr>
          </a:p>
          <a:p>
            <a:pPr lvl="1"/>
            <a:r>
              <a:rPr lang="en-US">
                <a:latin typeface="Calibri" charset="0"/>
                <a:ea typeface="MS PGothic" charset="0"/>
              </a:rPr>
              <a:t>Cells (prokaryotic and eukaryotic), viruses, and organelles like mitochondria and chloroplasts contain DNA in the form of </a:t>
            </a:r>
            <a:r>
              <a:rPr lang="en-US" b="1" i="1">
                <a:latin typeface="Calibri" charset="0"/>
                <a:ea typeface="MS PGothic" charset="0"/>
              </a:rPr>
              <a:t>chromosomes</a:t>
            </a:r>
            <a:r>
              <a:rPr lang="en-US">
                <a:latin typeface="Calibri" charset="0"/>
                <a:ea typeface="MS PGothic" charset="0"/>
              </a:rPr>
              <a:t>.</a:t>
            </a:r>
          </a:p>
          <a:p>
            <a:pPr lvl="1"/>
            <a:endParaRPr lang="en-US">
              <a:latin typeface="Calibri" charset="0"/>
              <a:ea typeface="MS PGothic" charset="0"/>
            </a:endParaRPr>
          </a:p>
          <a:p>
            <a:pPr lvl="1"/>
            <a:r>
              <a:rPr lang="en-US">
                <a:latin typeface="Calibri" charset="0"/>
                <a:ea typeface="MS PGothic" charset="0"/>
              </a:rPr>
              <a:t>There is a level of organization associated with DNA in living things, that distinguishes it from DNA the chemical deoxyribonucleic acid.</a:t>
            </a:r>
          </a:p>
        </p:txBody>
      </p:sp>
    </p:spTree>
    <p:extLst>
      <p:ext uri="{BB962C8B-B14F-4D97-AF65-F5344CB8AC3E}">
        <p14:creationId xmlns:p14="http://schemas.microsoft.com/office/powerpoint/2010/main" val="359101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Announcements/Assignments</a:t>
            </a:r>
            <a:br>
              <a:rPr lang="en-US" dirty="0"/>
            </a:br>
            <a:endParaRPr lang="en-US" dirty="0"/>
          </a:p>
        </p:txBody>
      </p:sp>
      <p:sp>
        <p:nvSpPr>
          <p:cNvPr id="3" name="Content Placeholder 2"/>
          <p:cNvSpPr>
            <a:spLocks noGrp="1"/>
          </p:cNvSpPr>
          <p:nvPr>
            <p:ph idx="1"/>
          </p:nvPr>
        </p:nvSpPr>
        <p:spPr>
          <a:xfrm>
            <a:off x="457200" y="1600200"/>
            <a:ext cx="8229600" cy="4931229"/>
          </a:xfrm>
        </p:spPr>
        <p:txBody>
          <a:bodyPr>
            <a:normAutofit/>
          </a:bodyPr>
          <a:lstStyle/>
          <a:p>
            <a:r>
              <a:rPr lang="en-US" dirty="0"/>
              <a:t>Exam 1 ---Monday Feb. 4</a:t>
            </a:r>
            <a:r>
              <a:rPr lang="en-US" baseline="30000" dirty="0"/>
              <a:t>th</a:t>
            </a:r>
            <a:r>
              <a:rPr lang="en-US" dirty="0"/>
              <a:t>.</a:t>
            </a:r>
          </a:p>
          <a:p>
            <a:pPr lvl="1"/>
            <a:endParaRPr lang="en-US" dirty="0"/>
          </a:p>
        </p:txBody>
      </p:sp>
    </p:spTree>
    <p:extLst>
      <p:ext uri="{BB962C8B-B14F-4D97-AF65-F5344CB8AC3E}">
        <p14:creationId xmlns:p14="http://schemas.microsoft.com/office/powerpoint/2010/main" val="850029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atin typeface="Calibri" charset="0"/>
                <a:ea typeface="MS PGothic" charset="0"/>
              </a:rPr>
              <a:t>Features of chromosomes</a:t>
            </a:r>
          </a:p>
        </p:txBody>
      </p:sp>
      <p:sp>
        <p:nvSpPr>
          <p:cNvPr id="51202" name="Content Placeholder 2"/>
          <p:cNvSpPr>
            <a:spLocks noGrp="1"/>
          </p:cNvSpPr>
          <p:nvPr>
            <p:ph idx="1"/>
          </p:nvPr>
        </p:nvSpPr>
        <p:spPr/>
        <p:txBody>
          <a:bodyPr/>
          <a:lstStyle/>
          <a:p>
            <a:r>
              <a:rPr lang="en-US" dirty="0">
                <a:latin typeface="Calibri" charset="0"/>
                <a:ea typeface="MS PGothic" charset="0"/>
              </a:rPr>
              <a:t>Bacteria, viruses, and organelle genomes are </a:t>
            </a:r>
            <a:r>
              <a:rPr lang="en-US" i="1" dirty="0">
                <a:latin typeface="Calibri" charset="0"/>
                <a:ea typeface="MS PGothic" charset="0"/>
              </a:rPr>
              <a:t>usually</a:t>
            </a:r>
            <a:r>
              <a:rPr lang="en-US" dirty="0">
                <a:latin typeface="Calibri" charset="0"/>
                <a:ea typeface="MS PGothic" charset="0"/>
              </a:rPr>
              <a:t> relatively small, circular DNA molecules.</a:t>
            </a:r>
          </a:p>
          <a:p>
            <a:pPr lvl="1">
              <a:buFontTx/>
              <a:buChar char="•"/>
            </a:pPr>
            <a:r>
              <a:rPr lang="en-US" dirty="0">
                <a:latin typeface="Calibri" charset="0"/>
                <a:ea typeface="MS PGothic" charset="0"/>
              </a:rPr>
              <a:t>Some viruses have RNA genomes—either single or double stranded RNA</a:t>
            </a:r>
          </a:p>
          <a:p>
            <a:pPr lvl="1">
              <a:buFontTx/>
              <a:buChar char="•"/>
            </a:pPr>
            <a:r>
              <a:rPr lang="en-US" dirty="0">
                <a:latin typeface="Calibri" charset="0"/>
                <a:ea typeface="MS PGothic" charset="0"/>
              </a:rPr>
              <a:t>Some viruses have linear DNA molecules</a:t>
            </a:r>
          </a:p>
        </p:txBody>
      </p:sp>
    </p:spTree>
    <p:extLst>
      <p:ext uri="{BB962C8B-B14F-4D97-AF65-F5344CB8AC3E}">
        <p14:creationId xmlns:p14="http://schemas.microsoft.com/office/powerpoint/2010/main" val="941929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endParaRPr lang="en-US">
              <a:latin typeface="Calibri" charset="0"/>
              <a:ea typeface="MS PGothic" charset="0"/>
            </a:endParaRPr>
          </a:p>
        </p:txBody>
      </p:sp>
      <p:sp>
        <p:nvSpPr>
          <p:cNvPr id="52226" name="Content Placeholder 2"/>
          <p:cNvSpPr>
            <a:spLocks noGrp="1"/>
          </p:cNvSpPr>
          <p:nvPr>
            <p:ph idx="1"/>
          </p:nvPr>
        </p:nvSpPr>
        <p:spPr/>
        <p:txBody>
          <a:bodyPr/>
          <a:lstStyle/>
          <a:p>
            <a:r>
              <a:rPr lang="en-US">
                <a:latin typeface="Calibri" charset="0"/>
                <a:ea typeface="MS PGothic" charset="0"/>
              </a:rPr>
              <a:t>The genomes of bacteria, eukaryotic cells, and viruses are never extended double helices.  They show extensive folding and compaction to allow them to fit inside a cell membrane or protein coat.</a:t>
            </a:r>
          </a:p>
          <a:p>
            <a:endParaRPr lang="en-US">
              <a:latin typeface="Calibri" charset="0"/>
              <a:ea typeface="MS PGothic" charset="0"/>
            </a:endParaRPr>
          </a:p>
          <a:p>
            <a:endParaRPr lang="en-US">
              <a:latin typeface="Calibri" charset="0"/>
              <a:ea typeface="MS PGothic" charset="0"/>
            </a:endParaRPr>
          </a:p>
        </p:txBody>
      </p:sp>
    </p:spTree>
    <p:extLst>
      <p:ext uri="{BB962C8B-B14F-4D97-AF65-F5344CB8AC3E}">
        <p14:creationId xmlns:p14="http://schemas.microsoft.com/office/powerpoint/2010/main" val="373435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atin typeface="Calibri" charset="0"/>
                <a:ea typeface="MS PGothic" charset="0"/>
              </a:rPr>
              <a:t>Prokaryotes and viruses</a:t>
            </a:r>
          </a:p>
        </p:txBody>
      </p:sp>
      <p:sp>
        <p:nvSpPr>
          <p:cNvPr id="53250" name="Content Placeholder 2"/>
          <p:cNvSpPr>
            <a:spLocks noGrp="1"/>
          </p:cNvSpPr>
          <p:nvPr>
            <p:ph idx="1"/>
          </p:nvPr>
        </p:nvSpPr>
        <p:spPr>
          <a:xfrm>
            <a:off x="457200" y="1600200"/>
            <a:ext cx="8229600" cy="4967574"/>
          </a:xfrm>
        </p:spPr>
        <p:txBody>
          <a:bodyPr>
            <a:normAutofit lnSpcReduction="10000"/>
          </a:bodyPr>
          <a:lstStyle/>
          <a:p>
            <a:r>
              <a:rPr lang="en-US" dirty="0">
                <a:latin typeface="Calibri" charset="0"/>
                <a:ea typeface="MS PGothic" charset="0"/>
              </a:rPr>
              <a:t>Chromosomal DNA/RNA associate with some proteins, but not as much as  we see in eukaryotic chromosomes.</a:t>
            </a:r>
          </a:p>
          <a:p>
            <a:pPr lvl="1"/>
            <a:r>
              <a:rPr lang="en-US" dirty="0">
                <a:latin typeface="Calibri" charset="0"/>
                <a:ea typeface="MS PGothic" charset="0"/>
              </a:rPr>
              <a:t>E.g. in bacteria, 3 proteins, </a:t>
            </a:r>
            <a:r>
              <a:rPr lang="en-US" b="1" dirty="0">
                <a:latin typeface="Calibri" charset="0"/>
                <a:ea typeface="MS PGothic" charset="0"/>
              </a:rPr>
              <a:t>HU</a:t>
            </a:r>
            <a:r>
              <a:rPr lang="en-US" dirty="0">
                <a:latin typeface="Calibri" charset="0"/>
                <a:ea typeface="MS PGothic" charset="0"/>
              </a:rPr>
              <a:t>, and </a:t>
            </a:r>
            <a:r>
              <a:rPr lang="en-US" b="1" dirty="0">
                <a:latin typeface="Calibri" charset="0"/>
                <a:ea typeface="MS PGothic" charset="0"/>
              </a:rPr>
              <a:t>H-NS,</a:t>
            </a:r>
            <a:r>
              <a:rPr lang="en-US" dirty="0">
                <a:latin typeface="Calibri" charset="0"/>
                <a:ea typeface="MS PGothic" charset="0"/>
              </a:rPr>
              <a:t> </a:t>
            </a:r>
            <a:r>
              <a:rPr lang="en-US" b="1" dirty="0">
                <a:latin typeface="Calibri" charset="0"/>
                <a:ea typeface="MS PGothic" charset="0"/>
              </a:rPr>
              <a:t>IHF</a:t>
            </a:r>
            <a:r>
              <a:rPr lang="en-US" dirty="0">
                <a:latin typeface="Calibri" charset="0"/>
                <a:ea typeface="MS PGothic" charset="0"/>
              </a:rPr>
              <a:t> bind to the DNA and facilitate formation of structure. (Help bend and fold the chromosome)</a:t>
            </a:r>
          </a:p>
          <a:p>
            <a:pPr lvl="1"/>
            <a:endParaRPr lang="en-US" dirty="0">
              <a:latin typeface="Calibri" charset="0"/>
              <a:ea typeface="MS PGothic" charset="0"/>
            </a:endParaRPr>
          </a:p>
          <a:p>
            <a:pPr lvl="1"/>
            <a:r>
              <a:rPr lang="en-US" dirty="0">
                <a:latin typeface="Calibri" charset="0"/>
                <a:ea typeface="MS PGothic" charset="0"/>
              </a:rPr>
              <a:t>These proteins are positively charged so the interaction of the DNA and protein occurs via ionic/electrostatic bonds.</a:t>
            </a:r>
          </a:p>
          <a:p>
            <a:pPr lvl="1"/>
            <a:r>
              <a:rPr lang="en-US" dirty="0">
                <a:latin typeface="Calibri" charset="0"/>
                <a:ea typeface="MS PGothic" charset="0"/>
              </a:rPr>
              <a:t>The proteins likely affect gene expression too.</a:t>
            </a:r>
          </a:p>
        </p:txBody>
      </p:sp>
    </p:spTree>
    <p:extLst>
      <p:ext uri="{BB962C8B-B14F-4D97-AF65-F5344CB8AC3E}">
        <p14:creationId xmlns:p14="http://schemas.microsoft.com/office/powerpoint/2010/main" val="2241138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atin typeface="Calibri" charset="0"/>
                <a:ea typeface="MS PGothic" charset="0"/>
              </a:rPr>
              <a:t>Supercoiling</a:t>
            </a:r>
          </a:p>
        </p:txBody>
      </p:sp>
      <p:sp>
        <p:nvSpPr>
          <p:cNvPr id="53250" name="Content Placeholder 2"/>
          <p:cNvSpPr>
            <a:spLocks noGrp="1"/>
          </p:cNvSpPr>
          <p:nvPr>
            <p:ph idx="1"/>
          </p:nvPr>
        </p:nvSpPr>
        <p:spPr/>
        <p:txBody>
          <a:bodyPr/>
          <a:lstStyle/>
          <a:p>
            <a:r>
              <a:rPr lang="en-US" dirty="0">
                <a:latin typeface="Calibri" charset="0"/>
                <a:ea typeface="MS PGothic" charset="0"/>
              </a:rPr>
              <a:t>Circular DNA like bacterial chromosomes and plasmids have special forms that are the result of being a circle---not having free “ends”.  The DNA helix may itself be further twisted---a phenomenon called supercoiling. </a:t>
            </a:r>
          </a:p>
          <a:p>
            <a:endParaRPr lang="en-US" dirty="0">
              <a:latin typeface="Calibri" charset="0"/>
              <a:ea typeface="MS PGothic" charset="0"/>
            </a:endParaRPr>
          </a:p>
          <a:p>
            <a:r>
              <a:rPr lang="en-US" dirty="0">
                <a:latin typeface="Calibri" charset="0"/>
                <a:ea typeface="MS PGothic" charset="0"/>
              </a:rPr>
              <a:t>We discussed this phenomena today! </a:t>
            </a:r>
          </a:p>
        </p:txBody>
      </p:sp>
    </p:spTree>
    <p:extLst>
      <p:ext uri="{BB962C8B-B14F-4D97-AF65-F5344CB8AC3E}">
        <p14:creationId xmlns:p14="http://schemas.microsoft.com/office/powerpoint/2010/main" val="3217148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a:latin typeface="Calibri" charset="0"/>
                <a:ea typeface="MS PGothic" charset="0"/>
              </a:rPr>
              <a:t>DNA topology</a:t>
            </a:r>
          </a:p>
        </p:txBody>
      </p:sp>
      <p:sp>
        <p:nvSpPr>
          <p:cNvPr id="54274" name="Content Placeholder 2"/>
          <p:cNvSpPr>
            <a:spLocks noGrp="1"/>
          </p:cNvSpPr>
          <p:nvPr>
            <p:ph idx="1"/>
          </p:nvPr>
        </p:nvSpPr>
        <p:spPr/>
        <p:txBody>
          <a:bodyPr/>
          <a:lstStyle/>
          <a:p>
            <a:r>
              <a:rPr lang="en-US">
                <a:latin typeface="Calibri" charset="0"/>
                <a:ea typeface="MS PGothic" charset="0"/>
              </a:rPr>
              <a:t>Supercoiling is a mechanism for closed circular DNA to maintain base pairing if the helical turns are altered.</a:t>
            </a:r>
          </a:p>
          <a:p>
            <a:endParaRPr lang="en-US">
              <a:latin typeface="Calibri" charset="0"/>
              <a:ea typeface="MS PGothic" charset="0"/>
            </a:endParaRPr>
          </a:p>
          <a:p>
            <a:r>
              <a:rPr lang="en-US">
                <a:latin typeface="Calibri" charset="0"/>
                <a:ea typeface="MS PGothic" charset="0"/>
              </a:rPr>
              <a:t>Let’s study figure 12-4.  Read about how supercoiling was noticed using electrophoresis.</a:t>
            </a:r>
          </a:p>
        </p:txBody>
      </p:sp>
    </p:spTree>
    <p:extLst>
      <p:ext uri="{BB962C8B-B14F-4D97-AF65-F5344CB8AC3E}">
        <p14:creationId xmlns:p14="http://schemas.microsoft.com/office/powerpoint/2010/main" val="20736554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6"/>
          <p:cNvSpPr txBox="1">
            <a:spLocks noChangeArrowheads="1"/>
          </p:cNvSpPr>
          <p:nvPr/>
        </p:nvSpPr>
        <p:spPr bwMode="auto">
          <a:xfrm>
            <a:off x="6167438" y="6488113"/>
            <a:ext cx="2971800"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Ins="411480">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r" eaLnBrk="1" hangingPunct="1">
              <a:defRPr/>
            </a:pPr>
            <a:r>
              <a:rPr lang="en-US" sz="1200" b="1">
                <a:solidFill>
                  <a:srgbClr val="D53D21"/>
                </a:solidFill>
                <a:latin typeface="Arial" charset="0"/>
              </a:rPr>
              <a:t>Figure 12.4</a:t>
            </a:r>
          </a:p>
        </p:txBody>
      </p:sp>
      <p:pic>
        <p:nvPicPr>
          <p:cNvPr id="55298" name="Picture 7" descr="12_04Figure-L.jpg                                              000B25E2ServDisk_03                    BC177178:"/>
          <p:cNvPicPr>
            <a:picLocks noChangeAspect="1" noChangeArrowheads="1"/>
          </p:cNvPicPr>
          <p:nvPr/>
        </p:nvPicPr>
        <p:blipFill>
          <a:blip r:embed="rId3">
            <a:extLst>
              <a:ext uri="{28A0092B-C50C-407E-A947-70E740481C1C}">
                <a14:useLocalDpi xmlns:a14="http://schemas.microsoft.com/office/drawing/2010/main" val="0"/>
              </a:ext>
            </a:extLst>
          </a:blip>
          <a:srcRect b="4716"/>
          <a:stretch>
            <a:fillRect/>
          </a:stretch>
        </p:blipFill>
        <p:spPr bwMode="auto">
          <a:xfrm>
            <a:off x="2673350" y="230188"/>
            <a:ext cx="3797300" cy="6094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5938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atin typeface="Calibri" charset="0"/>
                <a:ea typeface="MS PGothic" charset="0"/>
              </a:rPr>
              <a:t>Linking number </a:t>
            </a:r>
          </a:p>
        </p:txBody>
      </p:sp>
      <p:sp>
        <p:nvSpPr>
          <p:cNvPr id="3" name="Content Placeholder 2"/>
          <p:cNvSpPr>
            <a:spLocks noGrp="1"/>
          </p:cNvSpPr>
          <p:nvPr>
            <p:ph idx="1"/>
          </p:nvPr>
        </p:nvSpPr>
        <p:spPr/>
        <p:txBody>
          <a:bodyPr/>
          <a:lstStyle/>
          <a:p>
            <a:pPr>
              <a:defRPr/>
            </a:pPr>
            <a:r>
              <a:rPr lang="en-US" dirty="0"/>
              <a:t>L=linking number describes the number of helical turns in a circular DNA molecule. </a:t>
            </a:r>
          </a:p>
          <a:p>
            <a:pPr lvl="1">
              <a:defRPr/>
            </a:pPr>
            <a:r>
              <a:rPr lang="en-US" dirty="0"/>
              <a:t>What do you need to know to </a:t>
            </a:r>
            <a:r>
              <a:rPr lang="en-US"/>
              <a:t>calculate this?</a:t>
            </a:r>
          </a:p>
          <a:p>
            <a:pPr marL="457200" lvl="1" indent="0">
              <a:buFont typeface="Arial" charset="0"/>
              <a:buNone/>
              <a:defRPr/>
            </a:pPr>
            <a:endParaRPr lang="en-US" dirty="0"/>
          </a:p>
        </p:txBody>
      </p:sp>
    </p:spTree>
    <p:extLst>
      <p:ext uri="{BB962C8B-B14F-4D97-AF65-F5344CB8AC3E}">
        <p14:creationId xmlns:p14="http://schemas.microsoft.com/office/powerpoint/2010/main" val="3792010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6"/>
          <p:cNvSpPr txBox="1">
            <a:spLocks noChangeArrowheads="1"/>
          </p:cNvSpPr>
          <p:nvPr/>
        </p:nvSpPr>
        <p:spPr bwMode="auto">
          <a:xfrm>
            <a:off x="6167438" y="6488113"/>
            <a:ext cx="2971800"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rIns="411480">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r" eaLnBrk="1" hangingPunct="1">
              <a:defRPr/>
            </a:pPr>
            <a:r>
              <a:rPr lang="en-US" sz="1200" b="1">
                <a:solidFill>
                  <a:srgbClr val="D53D21"/>
                </a:solidFill>
                <a:latin typeface="Arial" charset="0"/>
              </a:rPr>
              <a:t>Figure 12.4</a:t>
            </a:r>
          </a:p>
        </p:txBody>
      </p:sp>
      <p:pic>
        <p:nvPicPr>
          <p:cNvPr id="35842" name="Picture 7" descr="12_04Figure-L.jpg                                              000B25E2ServDisk_03                    BC177178:"/>
          <p:cNvPicPr>
            <a:picLocks noChangeAspect="1" noChangeArrowheads="1"/>
          </p:cNvPicPr>
          <p:nvPr/>
        </p:nvPicPr>
        <p:blipFill>
          <a:blip r:embed="rId3">
            <a:extLst>
              <a:ext uri="{28A0092B-C50C-407E-A947-70E740481C1C}">
                <a14:useLocalDpi xmlns:a14="http://schemas.microsoft.com/office/drawing/2010/main" val="0"/>
              </a:ext>
            </a:extLst>
          </a:blip>
          <a:srcRect b="4716"/>
          <a:stretch>
            <a:fillRect/>
          </a:stretch>
        </p:blipFill>
        <p:spPr bwMode="auto">
          <a:xfrm>
            <a:off x="2673350" y="230188"/>
            <a:ext cx="3797300" cy="6094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5843" name="TextBox 1"/>
          <p:cNvSpPr txBox="1">
            <a:spLocks noChangeArrowheads="1"/>
          </p:cNvSpPr>
          <p:nvPr/>
        </p:nvSpPr>
        <p:spPr bwMode="auto">
          <a:xfrm>
            <a:off x="323850" y="2060575"/>
            <a:ext cx="31623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a:t>Circular DNA molecules are unable to “flex” or rotate freely.</a:t>
            </a:r>
          </a:p>
        </p:txBody>
      </p:sp>
      <p:sp>
        <p:nvSpPr>
          <p:cNvPr id="35844" name="TextBox 2"/>
          <p:cNvSpPr txBox="1">
            <a:spLocks noChangeArrowheads="1"/>
          </p:cNvSpPr>
          <p:nvPr/>
        </p:nvSpPr>
        <p:spPr bwMode="auto">
          <a:xfrm>
            <a:off x="5813425" y="3683000"/>
            <a:ext cx="3330575" cy="1570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a:t>They tend to be underwound at points putting stress on the molecule</a:t>
            </a:r>
          </a:p>
        </p:txBody>
      </p:sp>
    </p:spTree>
    <p:extLst>
      <p:ext uri="{BB962C8B-B14F-4D97-AF65-F5344CB8AC3E}">
        <p14:creationId xmlns:p14="http://schemas.microsoft.com/office/powerpoint/2010/main" val="3102878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endParaRPr lang="en-US">
              <a:latin typeface="Calibri" charset="0"/>
              <a:ea typeface="MS PGothic" charset="0"/>
            </a:endParaRPr>
          </a:p>
        </p:txBody>
      </p:sp>
      <p:sp>
        <p:nvSpPr>
          <p:cNvPr id="37890" name="Content Placeholder 2"/>
          <p:cNvSpPr>
            <a:spLocks noGrp="1"/>
          </p:cNvSpPr>
          <p:nvPr>
            <p:ph idx="1"/>
          </p:nvPr>
        </p:nvSpPr>
        <p:spPr/>
        <p:txBody>
          <a:bodyPr/>
          <a:lstStyle/>
          <a:p>
            <a:r>
              <a:rPr lang="en-US">
                <a:latin typeface="Calibri" charset="0"/>
                <a:ea typeface="MS PGothic" charset="0"/>
              </a:rPr>
              <a:t>Supercoiling actually relieves the physical stress on the DNA molecule caused by underwinding. </a:t>
            </a:r>
          </a:p>
          <a:p>
            <a:r>
              <a:rPr lang="en-US">
                <a:latin typeface="Calibri" charset="0"/>
                <a:ea typeface="MS PGothic" charset="0"/>
              </a:rPr>
              <a:t>Since the DNA twists go in the opposite direction as the DNA helix turns, these are known as negative super coils.</a:t>
            </a:r>
          </a:p>
          <a:p>
            <a:endParaRPr lang="en-US">
              <a:latin typeface="Calibri" charset="0"/>
              <a:ea typeface="MS PGothic" charset="0"/>
            </a:endParaRPr>
          </a:p>
        </p:txBody>
      </p:sp>
    </p:spTree>
    <p:extLst>
      <p:ext uri="{BB962C8B-B14F-4D97-AF65-F5344CB8AC3E}">
        <p14:creationId xmlns:p14="http://schemas.microsoft.com/office/powerpoint/2010/main" val="1232755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endParaRPr lang="en-US">
              <a:latin typeface="Calibri" charset="0"/>
              <a:ea typeface="MS PGothic" charset="0"/>
            </a:endParaRPr>
          </a:p>
        </p:txBody>
      </p:sp>
      <p:sp>
        <p:nvSpPr>
          <p:cNvPr id="38914" name="Content Placeholder 2"/>
          <p:cNvSpPr>
            <a:spLocks noGrp="1"/>
          </p:cNvSpPr>
          <p:nvPr>
            <p:ph idx="1"/>
          </p:nvPr>
        </p:nvSpPr>
        <p:spPr/>
        <p:txBody>
          <a:bodyPr>
            <a:normAutofit/>
          </a:bodyPr>
          <a:lstStyle/>
          <a:p>
            <a:r>
              <a:rPr lang="en-US" dirty="0" err="1">
                <a:latin typeface="Calibri" charset="0"/>
                <a:ea typeface="MS PGothic" charset="0"/>
              </a:rPr>
              <a:t>Underwinding</a:t>
            </a:r>
            <a:r>
              <a:rPr lang="en-US" dirty="0">
                <a:latin typeface="Calibri" charset="0"/>
                <a:ea typeface="MS PGothic" charset="0"/>
              </a:rPr>
              <a:t> reduces the expected linking number (based on the number of nucleotides).</a:t>
            </a:r>
          </a:p>
          <a:p>
            <a:endParaRPr lang="en-US" dirty="0">
              <a:latin typeface="Calibri" charset="0"/>
              <a:ea typeface="MS PGothic" charset="0"/>
            </a:endParaRPr>
          </a:p>
          <a:p>
            <a:r>
              <a:rPr lang="en-US" dirty="0">
                <a:latin typeface="Calibri" charset="0"/>
                <a:ea typeface="MS PGothic" charset="0"/>
              </a:rPr>
              <a:t>For example, a virus, SV40, has a chromosome of 5200 </a:t>
            </a:r>
            <a:r>
              <a:rPr lang="en-US" dirty="0" err="1">
                <a:latin typeface="Calibri" charset="0"/>
                <a:ea typeface="MS PGothic" charset="0"/>
              </a:rPr>
              <a:t>bp</a:t>
            </a:r>
            <a:r>
              <a:rPr lang="en-US" dirty="0">
                <a:latin typeface="Calibri" charset="0"/>
                <a:ea typeface="MS PGothic" charset="0"/>
              </a:rPr>
              <a:t>, but only 475 helical turns. (how many are expected?)</a:t>
            </a:r>
          </a:p>
          <a:p>
            <a:pPr marL="0" indent="0">
              <a:buNone/>
            </a:pPr>
            <a:r>
              <a:rPr lang="en-US" dirty="0">
                <a:solidFill>
                  <a:srgbClr val="FF0000"/>
                </a:solidFill>
                <a:latin typeface="Calibri" charset="0"/>
                <a:ea typeface="MS PGothic" charset="0"/>
              </a:rPr>
              <a:t>5200bp/10.4 turns per </a:t>
            </a:r>
            <a:r>
              <a:rPr lang="en-US" dirty="0" err="1">
                <a:solidFill>
                  <a:srgbClr val="FF0000"/>
                </a:solidFill>
                <a:latin typeface="Calibri" charset="0"/>
                <a:ea typeface="MS PGothic" charset="0"/>
              </a:rPr>
              <a:t>bp</a:t>
            </a:r>
            <a:r>
              <a:rPr lang="en-US" dirty="0">
                <a:solidFill>
                  <a:srgbClr val="FF0000"/>
                </a:solidFill>
                <a:latin typeface="Calibri" charset="0"/>
                <a:ea typeface="MS PGothic" charset="0"/>
              </a:rPr>
              <a:t> =500 turns (expected)</a:t>
            </a:r>
          </a:p>
        </p:txBody>
      </p:sp>
    </p:spTree>
    <p:extLst>
      <p:ext uri="{BB962C8B-B14F-4D97-AF65-F5344CB8AC3E}">
        <p14:creationId xmlns:p14="http://schemas.microsoft.com/office/powerpoint/2010/main" val="186497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Where were we…</a:t>
            </a:r>
          </a:p>
        </p:txBody>
      </p:sp>
      <p:sp>
        <p:nvSpPr>
          <p:cNvPr id="3" name="Content Placeholder 2"/>
          <p:cNvSpPr>
            <a:spLocks noGrp="1"/>
          </p:cNvSpPr>
          <p:nvPr>
            <p:ph idx="1"/>
          </p:nvPr>
        </p:nvSpPr>
        <p:spPr/>
        <p:txBody>
          <a:bodyPr>
            <a:normAutofit/>
          </a:bodyPr>
          <a:lstStyle/>
          <a:p>
            <a:pPr lvl="1"/>
            <a:endParaRPr lang="en-US" dirty="0"/>
          </a:p>
          <a:p>
            <a:pPr marL="457200" lvl="1" indent="0">
              <a:buNone/>
            </a:pPr>
            <a:r>
              <a:rPr lang="en-US" dirty="0"/>
              <a:t>DNA renaturation kinetics</a:t>
            </a:r>
          </a:p>
          <a:p>
            <a:pPr marL="457200" lvl="1" indent="0">
              <a:buNone/>
            </a:pPr>
            <a:r>
              <a:rPr lang="en-US" dirty="0"/>
              <a:t>DNA hybridization techniques</a:t>
            </a:r>
          </a:p>
          <a:p>
            <a:pPr marL="457200" lvl="1" indent="0">
              <a:buNone/>
            </a:pPr>
            <a:r>
              <a:rPr lang="en-US" dirty="0"/>
              <a:t>Determining DNA size---either molecular weight or number of base pairs</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764543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endParaRPr lang="en-US">
              <a:latin typeface="Calibri" charset="0"/>
              <a:ea typeface="MS PGothic" charset="0"/>
            </a:endParaRPr>
          </a:p>
        </p:txBody>
      </p:sp>
      <p:sp>
        <p:nvSpPr>
          <p:cNvPr id="39938" name="Content Placeholder 2"/>
          <p:cNvSpPr>
            <a:spLocks noGrp="1"/>
          </p:cNvSpPr>
          <p:nvPr>
            <p:ph idx="1"/>
          </p:nvPr>
        </p:nvSpPr>
        <p:spPr/>
        <p:txBody>
          <a:bodyPr/>
          <a:lstStyle/>
          <a:p>
            <a:r>
              <a:rPr lang="en-US" dirty="0">
                <a:latin typeface="Calibri" charset="0"/>
                <a:ea typeface="MS PGothic" charset="0"/>
              </a:rPr>
              <a:t>Only 475 turns are present. (the molecule is </a:t>
            </a:r>
            <a:r>
              <a:rPr lang="en-US" dirty="0" err="1">
                <a:latin typeface="Calibri" charset="0"/>
                <a:ea typeface="MS PGothic" charset="0"/>
              </a:rPr>
              <a:t>underwound</a:t>
            </a:r>
            <a:r>
              <a:rPr lang="en-US" dirty="0">
                <a:latin typeface="Calibri" charset="0"/>
                <a:ea typeface="MS PGothic" charset="0"/>
              </a:rPr>
              <a:t>)</a:t>
            </a:r>
          </a:p>
          <a:p>
            <a:endParaRPr lang="en-US" dirty="0">
              <a:latin typeface="Calibri" charset="0"/>
              <a:ea typeface="MS PGothic" charset="0"/>
            </a:endParaRPr>
          </a:p>
          <a:p>
            <a:r>
              <a:rPr lang="en-US" dirty="0">
                <a:latin typeface="Calibri" charset="0"/>
                <a:ea typeface="MS PGothic" charset="0"/>
              </a:rPr>
              <a:t>25 negative supercoils form in the chromosome to relieve the stress caused by </a:t>
            </a:r>
            <a:r>
              <a:rPr lang="en-US" dirty="0" err="1">
                <a:latin typeface="Calibri" charset="0"/>
                <a:ea typeface="MS PGothic" charset="0"/>
              </a:rPr>
              <a:t>underwinding</a:t>
            </a:r>
            <a:r>
              <a:rPr lang="en-US" dirty="0">
                <a:latin typeface="Calibri" charset="0"/>
                <a:ea typeface="MS PGothic" charset="0"/>
              </a:rPr>
              <a:t>.</a:t>
            </a:r>
          </a:p>
        </p:txBody>
      </p:sp>
    </p:spTree>
    <p:extLst>
      <p:ext uri="{BB962C8B-B14F-4D97-AF65-F5344CB8AC3E}">
        <p14:creationId xmlns:p14="http://schemas.microsoft.com/office/powerpoint/2010/main" val="524788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endParaRPr lang="en-US">
              <a:latin typeface="Calibri" charset="0"/>
              <a:ea typeface="MS PGothic" charset="0"/>
            </a:endParaRPr>
          </a:p>
        </p:txBody>
      </p:sp>
      <p:sp>
        <p:nvSpPr>
          <p:cNvPr id="40962" name="Content Placeholder 2"/>
          <p:cNvSpPr>
            <a:spLocks noGrp="1"/>
          </p:cNvSpPr>
          <p:nvPr>
            <p:ph idx="1"/>
          </p:nvPr>
        </p:nvSpPr>
        <p:spPr/>
        <p:txBody>
          <a:bodyPr/>
          <a:lstStyle/>
          <a:p>
            <a:r>
              <a:rPr lang="en-US" dirty="0">
                <a:latin typeface="Calibri" charset="0"/>
                <a:ea typeface="MS PGothic" charset="0"/>
              </a:rPr>
              <a:t>Changes in linking number in a DNA molecule are not a spontaneous event.  In a circular molecule DNA must be temporarily cut and quickly rejoined to alter the number of helical turns.</a:t>
            </a:r>
          </a:p>
          <a:p>
            <a:endParaRPr lang="en-US" dirty="0">
              <a:latin typeface="Calibri" charset="0"/>
              <a:ea typeface="MS PGothic" charset="0"/>
            </a:endParaRPr>
          </a:p>
          <a:p>
            <a:r>
              <a:rPr lang="en-US" dirty="0">
                <a:latin typeface="Calibri" charset="0"/>
                <a:ea typeface="MS PGothic" charset="0"/>
              </a:rPr>
              <a:t>Enzymes called </a:t>
            </a:r>
            <a:r>
              <a:rPr lang="en-US" b="1" i="1" dirty="0">
                <a:latin typeface="Calibri" charset="0"/>
                <a:ea typeface="MS PGothic" charset="0"/>
              </a:rPr>
              <a:t>topoisomerases</a:t>
            </a:r>
            <a:r>
              <a:rPr lang="en-US" dirty="0">
                <a:latin typeface="Calibri" charset="0"/>
                <a:ea typeface="MS PGothic" charset="0"/>
              </a:rPr>
              <a:t>, facilitate these activities.</a:t>
            </a:r>
          </a:p>
        </p:txBody>
      </p:sp>
    </p:spTree>
    <p:extLst>
      <p:ext uri="{BB962C8B-B14F-4D97-AF65-F5344CB8AC3E}">
        <p14:creationId xmlns:p14="http://schemas.microsoft.com/office/powerpoint/2010/main" val="1105388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endParaRPr lang="en-US">
              <a:latin typeface="Calibri" charset="0"/>
              <a:ea typeface="MS PGothic" charset="0"/>
            </a:endParaRPr>
          </a:p>
        </p:txBody>
      </p:sp>
      <p:sp>
        <p:nvSpPr>
          <p:cNvPr id="41986" name="Content Placeholder 2"/>
          <p:cNvSpPr>
            <a:spLocks noGrp="1"/>
          </p:cNvSpPr>
          <p:nvPr>
            <p:ph idx="1"/>
          </p:nvPr>
        </p:nvSpPr>
        <p:spPr/>
        <p:txBody>
          <a:bodyPr>
            <a:normAutofit lnSpcReduction="10000"/>
          </a:bodyPr>
          <a:lstStyle/>
          <a:p>
            <a:r>
              <a:rPr lang="en-US">
                <a:latin typeface="Calibri" charset="0"/>
                <a:ea typeface="MS PGothic" charset="0"/>
              </a:rPr>
              <a:t>2 types of topoisomerases exist.</a:t>
            </a:r>
          </a:p>
          <a:p>
            <a:pPr lvl="1"/>
            <a:r>
              <a:rPr lang="en-US">
                <a:latin typeface="Calibri" charset="0"/>
                <a:ea typeface="MS PGothic" charset="0"/>
              </a:rPr>
              <a:t>Type I---cut one strand allow rotation of the molecule and reseals the phosphodiester bond.  This reduces  negative supercoils in DNA.</a:t>
            </a:r>
          </a:p>
          <a:p>
            <a:pPr lvl="1"/>
            <a:endParaRPr lang="en-US">
              <a:latin typeface="Calibri" charset="0"/>
              <a:ea typeface="MS PGothic" charset="0"/>
            </a:endParaRPr>
          </a:p>
          <a:p>
            <a:pPr lvl="1"/>
            <a:r>
              <a:rPr lang="en-US">
                <a:latin typeface="Calibri" charset="0"/>
                <a:ea typeface="MS PGothic" charset="0"/>
              </a:rPr>
              <a:t>Type II-cuts both strands, allows passage of of both strands through a double-strand region and reseals both phosphodiester bonds. This decreases linking number and introduces negative supercoils.</a:t>
            </a:r>
          </a:p>
        </p:txBody>
      </p:sp>
    </p:spTree>
    <p:extLst>
      <p:ext uri="{BB962C8B-B14F-4D97-AF65-F5344CB8AC3E}">
        <p14:creationId xmlns:p14="http://schemas.microsoft.com/office/powerpoint/2010/main" val="814658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endParaRPr lang="en-US">
              <a:latin typeface="Calibri" charset="0"/>
              <a:ea typeface="MS PGothic" charset="0"/>
            </a:endParaRPr>
          </a:p>
        </p:txBody>
      </p:sp>
      <p:sp>
        <p:nvSpPr>
          <p:cNvPr id="3" name="Content Placeholder 2"/>
          <p:cNvSpPr>
            <a:spLocks noGrp="1"/>
          </p:cNvSpPr>
          <p:nvPr>
            <p:ph idx="1"/>
          </p:nvPr>
        </p:nvSpPr>
        <p:spPr/>
        <p:txBody>
          <a:bodyPr/>
          <a:lstStyle/>
          <a:p>
            <a:pPr>
              <a:defRPr/>
            </a:pPr>
            <a:r>
              <a:rPr lang="en-US" dirty="0"/>
              <a:t>Topoisomerases are essential in the unlinking of the 2 circular molecules of DNA that form after DNA replication in prokaryotes.</a:t>
            </a:r>
          </a:p>
          <a:p>
            <a:pPr lvl="1">
              <a:defRPr/>
            </a:pPr>
            <a:r>
              <a:rPr lang="en-US" dirty="0"/>
              <a:t>Called </a:t>
            </a:r>
            <a:r>
              <a:rPr lang="en-US" b="1" i="1" dirty="0" err="1"/>
              <a:t>Decatenation</a:t>
            </a:r>
            <a:endParaRPr lang="en-US" b="1" i="1" dirty="0"/>
          </a:p>
          <a:p>
            <a:pPr marL="457200" lvl="1" indent="0">
              <a:buFont typeface="Arial" charset="0"/>
              <a:buNone/>
              <a:defRPr/>
            </a:pPr>
            <a:endParaRPr lang="en-US" dirty="0"/>
          </a:p>
          <a:p>
            <a:pPr marL="457200" lvl="1" indent="0">
              <a:buFont typeface="Arial" charset="0"/>
              <a:buNone/>
              <a:defRPr/>
            </a:pPr>
            <a:endParaRPr lang="en-US" dirty="0"/>
          </a:p>
        </p:txBody>
      </p:sp>
    </p:spTree>
    <p:extLst>
      <p:ext uri="{BB962C8B-B14F-4D97-AF65-F5344CB8AC3E}">
        <p14:creationId xmlns:p14="http://schemas.microsoft.com/office/powerpoint/2010/main" val="3020014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endParaRPr lang="en-US">
              <a:latin typeface="Calibri" charset="0"/>
              <a:ea typeface="MS PGothic" charset="0"/>
            </a:endParaRPr>
          </a:p>
        </p:txBody>
      </p:sp>
      <p:sp>
        <p:nvSpPr>
          <p:cNvPr id="44034" name="Content Placeholder 2"/>
          <p:cNvSpPr>
            <a:spLocks noGrp="1"/>
          </p:cNvSpPr>
          <p:nvPr>
            <p:ph idx="1"/>
          </p:nvPr>
        </p:nvSpPr>
        <p:spPr/>
        <p:txBody>
          <a:bodyPr/>
          <a:lstStyle/>
          <a:p>
            <a:r>
              <a:rPr lang="en-US">
                <a:latin typeface="Calibri" charset="0"/>
                <a:ea typeface="MS PGothic" charset="0"/>
              </a:rPr>
              <a:t>DNA in eukaryotes is in the form of linear chromosomes.  Since linear chromosomes have free ends, you might think that supercoiling would not occur.  </a:t>
            </a:r>
          </a:p>
          <a:p>
            <a:pPr lvl="1"/>
            <a:r>
              <a:rPr lang="en-US">
                <a:latin typeface="Calibri" charset="0"/>
                <a:ea typeface="MS PGothic" charset="0"/>
              </a:rPr>
              <a:t>But in cells the eukaryotic DNA is highly complexed with proteins and contains regional, anchored sections, similar to circular DNA molecules, that show extensive supercoiling.</a:t>
            </a:r>
          </a:p>
        </p:txBody>
      </p:sp>
    </p:spTree>
    <p:extLst>
      <p:ext uri="{BB962C8B-B14F-4D97-AF65-F5344CB8AC3E}">
        <p14:creationId xmlns:p14="http://schemas.microsoft.com/office/powerpoint/2010/main" val="4288647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endParaRPr lang="en-US">
              <a:latin typeface="Calibri" charset="0"/>
              <a:ea typeface="MS PGothic" charset="0"/>
            </a:endParaRPr>
          </a:p>
        </p:txBody>
      </p:sp>
      <p:sp>
        <p:nvSpPr>
          <p:cNvPr id="45058" name="Content Placeholder 2"/>
          <p:cNvSpPr>
            <a:spLocks noGrp="1"/>
          </p:cNvSpPr>
          <p:nvPr>
            <p:ph idx="1"/>
          </p:nvPr>
        </p:nvSpPr>
        <p:spPr/>
        <p:txBody>
          <a:bodyPr/>
          <a:lstStyle/>
          <a:p>
            <a:r>
              <a:rPr lang="en-US">
                <a:latin typeface="Calibri" charset="0"/>
                <a:ea typeface="MS PGothic" charset="0"/>
              </a:rPr>
              <a:t>Eukaryotes have type I and type II topoiosmerases as well.</a:t>
            </a:r>
          </a:p>
          <a:p>
            <a:endParaRPr lang="en-US">
              <a:latin typeface="Calibri" charset="0"/>
              <a:ea typeface="MS PGothic" charset="0"/>
            </a:endParaRPr>
          </a:p>
          <a:p>
            <a:r>
              <a:rPr lang="en-US">
                <a:latin typeface="Calibri" charset="0"/>
                <a:ea typeface="MS PGothic" charset="0"/>
              </a:rPr>
              <a:t>These enzymes are essential in several processes in cells that cause the DNA to be over or underwound---including DNA replication and transcription.</a:t>
            </a:r>
          </a:p>
        </p:txBody>
      </p:sp>
    </p:spTree>
    <p:extLst>
      <p:ext uri="{BB962C8B-B14F-4D97-AF65-F5344CB8AC3E}">
        <p14:creationId xmlns:p14="http://schemas.microsoft.com/office/powerpoint/2010/main" val="1575127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endParaRPr lang="en-US">
              <a:latin typeface="Calibri" charset="0"/>
              <a:ea typeface="MS PGothic" charset="0"/>
            </a:endParaRPr>
          </a:p>
        </p:txBody>
      </p:sp>
      <p:sp>
        <p:nvSpPr>
          <p:cNvPr id="46082" name="Content Placeholder 2"/>
          <p:cNvSpPr>
            <a:spLocks noGrp="1"/>
          </p:cNvSpPr>
          <p:nvPr>
            <p:ph idx="1"/>
          </p:nvPr>
        </p:nvSpPr>
        <p:spPr/>
        <p:txBody>
          <a:bodyPr/>
          <a:lstStyle/>
          <a:p>
            <a:r>
              <a:rPr lang="en-US">
                <a:latin typeface="Calibri" charset="0"/>
                <a:ea typeface="MS PGothic" charset="0"/>
              </a:rPr>
              <a:t>Their essential role in cells have made topoisomerases a good target for drugs used to kill cells---such as cancer cells.</a:t>
            </a:r>
          </a:p>
          <a:p>
            <a:endParaRPr lang="en-US">
              <a:latin typeface="Calibri" charset="0"/>
              <a:ea typeface="MS PGothic" charset="0"/>
            </a:endParaRPr>
          </a:p>
          <a:p>
            <a:r>
              <a:rPr lang="en-US">
                <a:latin typeface="Calibri" charset="0"/>
                <a:ea typeface="MS PGothic" charset="0"/>
              </a:rPr>
              <a:t>One class of chemotherapy agents target topoisomerases.  Inhibiting topoisomerase activity leads to broken DNA molecules, which eventually induces apoptosis in the cell.</a:t>
            </a:r>
          </a:p>
          <a:p>
            <a:endParaRPr lang="en-US">
              <a:latin typeface="Calibri" charset="0"/>
              <a:ea typeface="MS PGothic" charset="0"/>
            </a:endParaRPr>
          </a:p>
        </p:txBody>
      </p:sp>
    </p:spTree>
    <p:extLst>
      <p:ext uri="{BB962C8B-B14F-4D97-AF65-F5344CB8AC3E}">
        <p14:creationId xmlns:p14="http://schemas.microsoft.com/office/powerpoint/2010/main" val="3231757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10E9-B2A9-254A-9F77-FB1510ECB41E}"/>
              </a:ext>
            </a:extLst>
          </p:cNvPr>
          <p:cNvSpPr>
            <a:spLocks noGrp="1"/>
          </p:cNvSpPr>
          <p:nvPr>
            <p:ph type="title"/>
          </p:nvPr>
        </p:nvSpPr>
        <p:spPr/>
        <p:txBody>
          <a:bodyPr/>
          <a:lstStyle/>
          <a:p>
            <a:r>
              <a:rPr lang="en-US" dirty="0"/>
              <a:t>Eukaryotic chromosomes</a:t>
            </a:r>
          </a:p>
        </p:txBody>
      </p:sp>
      <p:sp>
        <p:nvSpPr>
          <p:cNvPr id="3" name="Content Placeholder 2">
            <a:extLst>
              <a:ext uri="{FF2B5EF4-FFF2-40B4-BE49-F238E27FC236}">
                <a16:creationId xmlns:a16="http://schemas.microsoft.com/office/drawing/2014/main" id="{4D5FEEB2-5841-E44A-9DC5-A9E18964CA8A}"/>
              </a:ext>
            </a:extLst>
          </p:cNvPr>
          <p:cNvSpPr>
            <a:spLocks noGrp="1"/>
          </p:cNvSpPr>
          <p:nvPr>
            <p:ph idx="1"/>
          </p:nvPr>
        </p:nvSpPr>
        <p:spPr/>
        <p:txBody>
          <a:bodyPr/>
          <a:lstStyle/>
          <a:p>
            <a:r>
              <a:rPr lang="en-NZ" dirty="0"/>
              <a:t>   </a:t>
            </a:r>
            <a:endParaRPr lang="en-US" dirty="0"/>
          </a:p>
        </p:txBody>
      </p:sp>
      <p:sp>
        <p:nvSpPr>
          <p:cNvPr id="5" name="Rectangle 4">
            <a:extLst>
              <a:ext uri="{FF2B5EF4-FFF2-40B4-BE49-F238E27FC236}">
                <a16:creationId xmlns:a16="http://schemas.microsoft.com/office/drawing/2014/main" id="{A59ECE95-48A2-7543-B618-06CA3289C031}"/>
              </a:ext>
            </a:extLst>
          </p:cNvPr>
          <p:cNvSpPr/>
          <p:nvPr/>
        </p:nvSpPr>
        <p:spPr>
          <a:xfrm>
            <a:off x="4453217" y="3244334"/>
            <a:ext cx="237566" cy="369332"/>
          </a:xfrm>
          <a:prstGeom prst="rect">
            <a:avLst/>
          </a:prstGeom>
        </p:spPr>
        <p:txBody>
          <a:bodyPr wrap="none">
            <a:spAutoFit/>
          </a:bodyPr>
          <a:lstStyle/>
          <a:p>
            <a:r>
              <a:rPr lang="en-NZ" dirty="0">
                <a:solidFill>
                  <a:srgbClr val="000000"/>
                </a:solidFill>
                <a:latin typeface="-webkit-standard"/>
              </a:rPr>
              <a:t> </a:t>
            </a:r>
            <a:endParaRPr lang="en-US" dirty="0"/>
          </a:p>
        </p:txBody>
      </p:sp>
      <p:pic>
        <p:nvPicPr>
          <p:cNvPr id="1026" name="Picture 2" descr="/var/folders/x4/4n18sv457lqb82rw96bbkql40000gn/T/com.microsoft.Powerpoint/WebArchiveCopyPasteTempFiles/2Q==">
            <a:extLst>
              <a:ext uri="{FF2B5EF4-FFF2-40B4-BE49-F238E27FC236}">
                <a16:creationId xmlns:a16="http://schemas.microsoft.com/office/drawing/2014/main" id="{09CF7AF9-88A7-5D4C-B49B-08F5CB0719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3163" y="2002970"/>
            <a:ext cx="4811199" cy="485502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9AEAB74-C1E9-2540-8784-882CA31A25CF}"/>
              </a:ext>
            </a:extLst>
          </p:cNvPr>
          <p:cNvSpPr txBox="1"/>
          <p:nvPr/>
        </p:nvSpPr>
        <p:spPr>
          <a:xfrm>
            <a:off x="4833257" y="2148113"/>
            <a:ext cx="3686629" cy="3539430"/>
          </a:xfrm>
          <a:prstGeom prst="rect">
            <a:avLst/>
          </a:prstGeom>
          <a:noFill/>
        </p:spPr>
        <p:txBody>
          <a:bodyPr wrap="square" rtlCol="0">
            <a:spAutoFit/>
          </a:bodyPr>
          <a:lstStyle/>
          <a:p>
            <a:r>
              <a:rPr lang="en-US" sz="2800" dirty="0"/>
              <a:t>DNA associates with Histone proteins to form chromosomes.  Loosely analogous to spooling of thread and the stacking of spools, and the looping of stacked spools! </a:t>
            </a:r>
          </a:p>
        </p:txBody>
      </p:sp>
    </p:spTree>
    <p:extLst>
      <p:ext uri="{BB962C8B-B14F-4D97-AF65-F5344CB8AC3E}">
        <p14:creationId xmlns:p14="http://schemas.microsoft.com/office/powerpoint/2010/main" val="31413443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F8F17-6337-1C4B-ACAA-0E0C208AE8BF}"/>
              </a:ext>
            </a:extLst>
          </p:cNvPr>
          <p:cNvSpPr>
            <a:spLocks noGrp="1"/>
          </p:cNvSpPr>
          <p:nvPr>
            <p:ph type="title"/>
          </p:nvPr>
        </p:nvSpPr>
        <p:spPr/>
        <p:txBody>
          <a:bodyPr>
            <a:normAutofit fontScale="90000"/>
          </a:bodyPr>
          <a:lstStyle/>
          <a:p>
            <a:r>
              <a:rPr lang="en-US" dirty="0"/>
              <a:t>Dynamic structure—DNA organization</a:t>
            </a:r>
          </a:p>
        </p:txBody>
      </p:sp>
      <p:pic>
        <p:nvPicPr>
          <p:cNvPr id="2050" name="Picture 2" descr="/var/folders/x4/4n18sv457lqb82rw96bbkql40000gn/T/com.microsoft.Powerpoint/WebArchiveCopyPasteTempFiles/2Q==">
            <a:extLst>
              <a:ext uri="{FF2B5EF4-FFF2-40B4-BE49-F238E27FC236}">
                <a16:creationId xmlns:a16="http://schemas.microsoft.com/office/drawing/2014/main" id="{FA9C685D-9682-694C-B038-609440CC4AC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4514" y="1600200"/>
            <a:ext cx="3617463" cy="5116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654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latin typeface="Calibri" charset="0"/>
                <a:ea typeface="MS PGothic" charset="0"/>
              </a:rPr>
              <a:t>Human chromosomes</a:t>
            </a:r>
          </a:p>
        </p:txBody>
      </p:sp>
      <p:pic>
        <p:nvPicPr>
          <p:cNvPr id="35842"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l="4234" r="4234"/>
          <a:stretch>
            <a:fillRect/>
          </a:stretch>
        </p:blipFill>
        <p:spPr/>
      </p:pic>
      <p:sp>
        <p:nvSpPr>
          <p:cNvPr id="35843" name="TextBox 4"/>
          <p:cNvSpPr txBox="1">
            <a:spLocks noChangeArrowheads="1"/>
          </p:cNvSpPr>
          <p:nvPr/>
        </p:nvSpPr>
        <p:spPr bwMode="auto">
          <a:xfrm rot="-5400000">
            <a:off x="7592220" y="3126581"/>
            <a:ext cx="2830512"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a:t>Millions of base pairs</a:t>
            </a:r>
          </a:p>
        </p:txBody>
      </p:sp>
      <p:sp>
        <p:nvSpPr>
          <p:cNvPr id="35844" name="TextBox 6"/>
          <p:cNvSpPr txBox="1">
            <a:spLocks noChangeArrowheads="1"/>
          </p:cNvSpPr>
          <p:nvPr/>
        </p:nvSpPr>
        <p:spPr bwMode="auto">
          <a:xfrm>
            <a:off x="2036763" y="6126163"/>
            <a:ext cx="6253162"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dirty="0"/>
              <a:t>http://</a:t>
            </a:r>
            <a:r>
              <a:rPr lang="en-US" dirty="0" err="1"/>
              <a:t>en.wikipedia.org</a:t>
            </a:r>
            <a:r>
              <a:rPr lang="en-US" dirty="0"/>
              <a:t>/wiki/</a:t>
            </a:r>
            <a:r>
              <a:rPr lang="en-US" dirty="0" err="1"/>
              <a:t>Human_genome</a:t>
            </a:r>
            <a:endParaRPr lang="en-US" dirty="0"/>
          </a:p>
        </p:txBody>
      </p:sp>
    </p:spTree>
    <p:extLst>
      <p:ext uri="{BB962C8B-B14F-4D97-AF65-F5344CB8AC3E}">
        <p14:creationId xmlns:p14="http://schemas.microsoft.com/office/powerpoint/2010/main" val="2187727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atin typeface="Calibri" charset="0"/>
                <a:ea typeface="MS PGothic" charset="0"/>
              </a:rPr>
              <a:t>Measuring DNA size</a:t>
            </a:r>
          </a:p>
        </p:txBody>
      </p:sp>
      <p:sp>
        <p:nvSpPr>
          <p:cNvPr id="36866" name="Content Placeholder 2"/>
          <p:cNvSpPr>
            <a:spLocks noGrp="1"/>
          </p:cNvSpPr>
          <p:nvPr>
            <p:ph idx="1"/>
          </p:nvPr>
        </p:nvSpPr>
        <p:spPr/>
        <p:txBody>
          <a:bodyPr/>
          <a:lstStyle/>
          <a:p>
            <a:r>
              <a:rPr lang="en-US">
                <a:latin typeface="Calibri" charset="0"/>
                <a:ea typeface="MS PGothic" charset="0"/>
              </a:rPr>
              <a:t>Early molecular biologists relied on centrifugal force to “settle” molecules present in a solution.</a:t>
            </a:r>
          </a:p>
          <a:p>
            <a:pPr lvl="1"/>
            <a:r>
              <a:rPr lang="en-US">
                <a:latin typeface="Calibri" charset="0"/>
                <a:ea typeface="MS PGothic" charset="0"/>
              </a:rPr>
              <a:t>Centrifugation can be used to collect substances with densities greater than the solvent.  Many techniques have been used to allow one to separate Nucleic acid molecules of different size by using solutions of different densities.</a:t>
            </a:r>
          </a:p>
          <a:p>
            <a:pPr lvl="2"/>
            <a:r>
              <a:rPr lang="en-US">
                <a:latin typeface="Calibri" charset="0"/>
                <a:ea typeface="MS PGothic" charset="0"/>
              </a:rPr>
              <a:t>Sometimes referred to as sedimentation analysis</a:t>
            </a:r>
          </a:p>
          <a:p>
            <a:pPr lvl="2"/>
            <a:endParaRPr lang="en-US">
              <a:latin typeface="Calibri" charset="0"/>
              <a:ea typeface="MS PGothic" charset="0"/>
            </a:endParaRPr>
          </a:p>
        </p:txBody>
      </p:sp>
    </p:spTree>
    <p:extLst>
      <p:ext uri="{BB962C8B-B14F-4D97-AF65-F5344CB8AC3E}">
        <p14:creationId xmlns:p14="http://schemas.microsoft.com/office/powerpoint/2010/main" val="315876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endParaRPr lang="en-US">
              <a:latin typeface="Calibri" charset="0"/>
              <a:ea typeface="MS PGothic" charset="0"/>
            </a:endParaRPr>
          </a:p>
        </p:txBody>
      </p:sp>
      <p:sp>
        <p:nvSpPr>
          <p:cNvPr id="37890" name="Content Placeholder 2"/>
          <p:cNvSpPr>
            <a:spLocks noGrp="1"/>
          </p:cNvSpPr>
          <p:nvPr>
            <p:ph idx="1"/>
          </p:nvPr>
        </p:nvSpPr>
        <p:spPr/>
        <p:txBody>
          <a:bodyPr/>
          <a:lstStyle/>
          <a:p>
            <a:r>
              <a:rPr lang="en-US" dirty="0">
                <a:latin typeface="Calibri" charset="0"/>
                <a:ea typeface="MS PGothic" charset="0"/>
              </a:rPr>
              <a:t>Purification and analysis of DNA after sedimentation involved many subsequent steps and other methods are used more often now. (You did this today!)</a:t>
            </a:r>
          </a:p>
          <a:p>
            <a:pPr lvl="1"/>
            <a:r>
              <a:rPr lang="en-US" dirty="0">
                <a:latin typeface="Calibri" charset="0"/>
                <a:ea typeface="MS PGothic" charset="0"/>
              </a:rPr>
              <a:t>Nevertheless…you read of molecules described by a sedimentation measure (</a:t>
            </a:r>
            <a:r>
              <a:rPr lang="en-US" u="sng" dirty="0">
                <a:latin typeface="Calibri" charset="0"/>
                <a:ea typeface="MS PGothic" charset="0"/>
              </a:rPr>
              <a:t>S</a:t>
            </a:r>
            <a:r>
              <a:rPr lang="en-US" dirty="0">
                <a:latin typeface="Calibri" charset="0"/>
                <a:ea typeface="MS PGothic" charset="0"/>
              </a:rPr>
              <a:t>vedberg units) used to describe nucleic acids (RNA) and proteins.</a:t>
            </a:r>
          </a:p>
          <a:p>
            <a:pPr lvl="2"/>
            <a:r>
              <a:rPr lang="en-US" dirty="0">
                <a:latin typeface="Calibri" charset="0"/>
                <a:ea typeface="MS PGothic" charset="0"/>
              </a:rPr>
              <a:t>18</a:t>
            </a:r>
            <a:r>
              <a:rPr lang="en-US" u="sng" dirty="0">
                <a:latin typeface="Calibri" charset="0"/>
                <a:ea typeface="MS PGothic" charset="0"/>
              </a:rPr>
              <a:t>S</a:t>
            </a:r>
            <a:r>
              <a:rPr lang="en-US" dirty="0">
                <a:latin typeface="Calibri" charset="0"/>
                <a:ea typeface="MS PGothic" charset="0"/>
              </a:rPr>
              <a:t> ribosomal RNA</a:t>
            </a:r>
          </a:p>
          <a:p>
            <a:pPr lvl="2"/>
            <a:r>
              <a:rPr lang="en-US" dirty="0">
                <a:latin typeface="Calibri" charset="0"/>
                <a:ea typeface="MS PGothic" charset="0"/>
              </a:rPr>
              <a:t>80</a:t>
            </a:r>
            <a:r>
              <a:rPr lang="en-US" u="sng" dirty="0">
                <a:latin typeface="Calibri" charset="0"/>
                <a:ea typeface="MS PGothic" charset="0"/>
              </a:rPr>
              <a:t>S</a:t>
            </a:r>
            <a:r>
              <a:rPr lang="en-US" dirty="0">
                <a:latin typeface="Calibri" charset="0"/>
                <a:ea typeface="MS PGothic" charset="0"/>
              </a:rPr>
              <a:t> ribosomal subunit</a:t>
            </a:r>
          </a:p>
          <a:p>
            <a:pPr lvl="2"/>
            <a:endParaRPr lang="en-US" dirty="0">
              <a:latin typeface="Calibri" charset="0"/>
              <a:ea typeface="MS PGothic" charset="0"/>
            </a:endParaRPr>
          </a:p>
        </p:txBody>
      </p:sp>
    </p:spTree>
    <p:extLst>
      <p:ext uri="{BB962C8B-B14F-4D97-AF65-F5344CB8AC3E}">
        <p14:creationId xmlns:p14="http://schemas.microsoft.com/office/powerpoint/2010/main" val="259985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normAutofit fontScale="90000"/>
          </a:bodyPr>
          <a:lstStyle/>
          <a:p>
            <a:r>
              <a:rPr lang="en-US">
                <a:latin typeface="Calibri" charset="0"/>
                <a:ea typeface="MS PGothic" charset="0"/>
              </a:rPr>
              <a:t>Ribosomal RNA is still described as “s” size</a:t>
            </a:r>
          </a:p>
        </p:txBody>
      </p:sp>
      <p:pic>
        <p:nvPicPr>
          <p:cNvPr id="3891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t="-33176" b="-33176"/>
          <a:stretch>
            <a:fillRect/>
          </a:stretch>
        </p:blipFill>
        <p:spPr/>
      </p:pic>
    </p:spTree>
    <p:extLst>
      <p:ext uri="{BB962C8B-B14F-4D97-AF65-F5344CB8AC3E}">
        <p14:creationId xmlns:p14="http://schemas.microsoft.com/office/powerpoint/2010/main" val="3607571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endParaRPr lang="en-US">
              <a:latin typeface="Calibri" charset="0"/>
              <a:ea typeface="MS PGothic" charset="0"/>
            </a:endParaRPr>
          </a:p>
        </p:txBody>
      </p:sp>
      <p:sp>
        <p:nvSpPr>
          <p:cNvPr id="39938" name="Content Placeholder 2"/>
          <p:cNvSpPr>
            <a:spLocks noGrp="1"/>
          </p:cNvSpPr>
          <p:nvPr>
            <p:ph idx="1"/>
          </p:nvPr>
        </p:nvSpPr>
        <p:spPr/>
        <p:txBody>
          <a:bodyPr/>
          <a:lstStyle/>
          <a:p>
            <a:r>
              <a:rPr lang="en-US">
                <a:latin typeface="Calibri" charset="0"/>
                <a:ea typeface="MS PGothic" charset="0"/>
              </a:rPr>
              <a:t>Early techniques for purifying DNA often used a sedimentation solution.  DNA was centrifuged through a solution of known density or through a solution of varying density—known as a density gradient.  DNA molecules of different size would sediment to their corresponding density.</a:t>
            </a:r>
          </a:p>
          <a:p>
            <a:pPr lvl="1"/>
            <a:r>
              <a:rPr lang="en-US" b="1">
                <a:latin typeface="Calibri" charset="0"/>
                <a:ea typeface="MS PGothic" charset="0"/>
              </a:rPr>
              <a:t>Cesium Chloride </a:t>
            </a:r>
            <a:r>
              <a:rPr lang="en-US">
                <a:latin typeface="Calibri" charset="0"/>
                <a:ea typeface="MS PGothic" charset="0"/>
              </a:rPr>
              <a:t>was commonly used for this type of purification</a:t>
            </a:r>
          </a:p>
        </p:txBody>
      </p:sp>
    </p:spTree>
    <p:extLst>
      <p:ext uri="{BB962C8B-B14F-4D97-AF65-F5344CB8AC3E}">
        <p14:creationId xmlns:p14="http://schemas.microsoft.com/office/powerpoint/2010/main" val="93921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endParaRPr lang="en-US">
              <a:latin typeface="Calibri" charset="0"/>
              <a:ea typeface="MS PGothic" charset="0"/>
            </a:endParaRPr>
          </a:p>
        </p:txBody>
      </p:sp>
      <p:pic>
        <p:nvPicPr>
          <p:cNvPr id="40962"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l="-76662" r="-76662"/>
          <a:stretch>
            <a:fillRect/>
          </a:stretch>
        </p:blipFill>
        <p:spPr>
          <a:xfrm>
            <a:off x="457200" y="1600200"/>
            <a:ext cx="8636000" cy="4749800"/>
          </a:xfrm>
        </p:spPr>
      </p:pic>
      <p:cxnSp>
        <p:nvCxnSpPr>
          <p:cNvPr id="3" name="Straight Arrow Connector 2"/>
          <p:cNvCxnSpPr>
            <a:cxnSpLocks noChangeShapeType="1"/>
          </p:cNvCxnSpPr>
          <p:nvPr/>
        </p:nvCxnSpPr>
        <p:spPr bwMode="auto">
          <a:xfrm>
            <a:off x="2160588" y="1758950"/>
            <a:ext cx="42862" cy="4267200"/>
          </a:xfrm>
          <a:prstGeom prst="straightConnector1">
            <a:avLst/>
          </a:prstGeom>
          <a:noFill/>
          <a:ln w="5715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40964" name="TextBox 3"/>
          <p:cNvSpPr txBox="1">
            <a:spLocks noChangeArrowheads="1"/>
          </p:cNvSpPr>
          <p:nvPr/>
        </p:nvSpPr>
        <p:spPr bwMode="auto">
          <a:xfrm rot="-5400000">
            <a:off x="457994" y="2451894"/>
            <a:ext cx="267335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a:t>Centrifugal  force</a:t>
            </a:r>
          </a:p>
        </p:txBody>
      </p:sp>
    </p:spTree>
    <p:extLst>
      <p:ext uri="{BB962C8B-B14F-4D97-AF65-F5344CB8AC3E}">
        <p14:creationId xmlns:p14="http://schemas.microsoft.com/office/powerpoint/2010/main" val="525144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1341</Words>
  <Application>Microsoft Macintosh PowerPoint</Application>
  <PresentationFormat>On-screen Show (4:3)</PresentationFormat>
  <Paragraphs>118</Paragraphs>
  <Slides>38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MS PGothic</vt:lpstr>
      <vt:lpstr>-webkit-standard</vt:lpstr>
      <vt:lpstr>Arial</vt:lpstr>
      <vt:lpstr>Calibri</vt:lpstr>
      <vt:lpstr>Wingdings</vt:lpstr>
      <vt:lpstr>Office Theme</vt:lpstr>
      <vt:lpstr>Molecular Biology Biol 480</vt:lpstr>
      <vt:lpstr>Announcements/Assignments </vt:lpstr>
      <vt:lpstr>Where were we…</vt:lpstr>
      <vt:lpstr>Human chromosomes</vt:lpstr>
      <vt:lpstr>Measuring DNA size</vt:lpstr>
      <vt:lpstr>PowerPoint Presentation</vt:lpstr>
      <vt:lpstr>Ribosomal RNA is still described as “s” size</vt:lpstr>
      <vt:lpstr>PowerPoint Presentation</vt:lpstr>
      <vt:lpstr>PowerPoint Presentation</vt:lpstr>
      <vt:lpstr>PowerPoint Presentation</vt:lpstr>
      <vt:lpstr>Electrophoresis of Nucleic acids</vt:lpstr>
      <vt:lpstr>PowerPoint Presentation</vt:lpstr>
      <vt:lpstr>Range of applications</vt:lpstr>
      <vt:lpstr>Standard electrophoresis—agarose gel</vt:lpstr>
      <vt:lpstr>PowerPoint Presentation</vt:lpstr>
      <vt:lpstr>PowerPoint Presentation</vt:lpstr>
      <vt:lpstr>PowerPoint Presentation</vt:lpstr>
      <vt:lpstr>Let’s continue to look at DNA—What is its nature in cells?</vt:lpstr>
      <vt:lpstr>PowerPoint Presentation</vt:lpstr>
      <vt:lpstr>Features of chromosomes</vt:lpstr>
      <vt:lpstr>PowerPoint Presentation</vt:lpstr>
      <vt:lpstr>Prokaryotes and viruses</vt:lpstr>
      <vt:lpstr>Supercoiling</vt:lpstr>
      <vt:lpstr>DNA topology</vt:lpstr>
      <vt:lpstr>PowerPoint Presentation</vt:lpstr>
      <vt:lpstr>Linking number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Eukaryotic chromosomes</vt:lpstr>
      <vt:lpstr>Dynamic structure—DNA organization</vt:lpstr>
    </vt:vector>
  </TitlesOfParts>
  <Manager/>
  <Company>Minot State University</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Molecular Biology Biol 480</dc:title>
  <dc:subject/>
  <dc:creator>Heidi Super</dc:creator>
  <cp:keywords/>
  <dc:description/>
  <cp:lastModifiedBy>Microsoft Office User</cp:lastModifiedBy>
  <cp:revision>81</cp:revision>
  <dcterms:created xsi:type="dcterms:W3CDTF">2012-08-22T01:19:49Z</dcterms:created>
  <dcterms:modified xsi:type="dcterms:W3CDTF">2019-01-23T11:56:49Z</dcterms:modified>
  <cp:category/>
</cp:coreProperties>
</file>